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9" r:id="rId4"/>
    <p:sldId id="261" r:id="rId5"/>
    <p:sldId id="280" r:id="rId6"/>
    <p:sldId id="281" r:id="rId7"/>
    <p:sldId id="282" r:id="rId8"/>
    <p:sldId id="283" r:id="rId9"/>
    <p:sldId id="278" r:id="rId10"/>
    <p:sldId id="262" r:id="rId11"/>
    <p:sldId id="265" r:id="rId12"/>
    <p:sldId id="266" r:id="rId13"/>
    <p:sldId id="263" r:id="rId14"/>
    <p:sldId id="268" r:id="rId15"/>
    <p:sldId id="275" r:id="rId16"/>
    <p:sldId id="269" r:id="rId17"/>
    <p:sldId id="270" r:id="rId18"/>
    <p:sldId id="267" r:id="rId19"/>
    <p:sldId id="271" r:id="rId20"/>
    <p:sldId id="272" r:id="rId21"/>
    <p:sldId id="273" r:id="rId22"/>
    <p:sldId id="274" r:id="rId23"/>
    <p:sldId id="284" r:id="rId24"/>
    <p:sldId id="27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80E6"/>
    <a:srgbClr val="AC3EC1"/>
    <a:srgbClr val="E3E1E2"/>
    <a:srgbClr val="43BA45"/>
    <a:srgbClr val="1F301E"/>
    <a:srgbClr val="153E4D"/>
    <a:srgbClr val="1D311C"/>
    <a:srgbClr val="3C313E"/>
    <a:srgbClr val="1D2839"/>
    <a:srgbClr val="8795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pt-BR"/>
              <a:t>Clique para editar o título Mestre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pt-BR"/>
              <a:t>Clique para editar o título Mestre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12/14/2024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46.sv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sv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sv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7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3.svg"/><Relationship Id="rId5" Type="http://schemas.openxmlformats.org/officeDocument/2006/relationships/image" Target="../media/image9.sv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áfico 6" descr="Engrenagem única com preenchimento sólido">
            <a:extLst>
              <a:ext uri="{FF2B5EF4-FFF2-40B4-BE49-F238E27FC236}">
                <a16:creationId xmlns:a16="http://schemas.microsoft.com/office/drawing/2014/main" id="{008B81CF-B178-42B4-80EC-4A64FAA4A1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2077" y="2803865"/>
            <a:ext cx="1218908" cy="1250269"/>
          </a:xfrm>
          <a:prstGeom prst="rect">
            <a:avLst/>
          </a:prstGeom>
        </p:spPr>
      </p:pic>
      <p:sp>
        <p:nvSpPr>
          <p:cNvPr id="2" name="Título 1">
            <a:extLst>
              <a:ext uri="{FF2B5EF4-FFF2-40B4-BE49-F238E27FC236}">
                <a16:creationId xmlns:a16="http://schemas.microsoft.com/office/drawing/2014/main" id="{7106FEF2-1029-4EA3-9EDD-0500F7C67E60}"/>
              </a:ext>
            </a:extLst>
          </p:cNvPr>
          <p:cNvSpPr>
            <a:spLocks noGrp="1"/>
          </p:cNvSpPr>
          <p:nvPr>
            <p:ph type="ctrTitle"/>
          </p:nvPr>
        </p:nvSpPr>
        <p:spPr/>
        <p:txBody>
          <a:bodyPr>
            <a:normAutofit/>
          </a:bodyPr>
          <a:lstStyle/>
          <a:p>
            <a:r>
              <a:rPr lang="pt-BR" sz="5400" b="1" dirty="0"/>
              <a:t>Tech challenge </a:t>
            </a:r>
          </a:p>
        </p:txBody>
      </p:sp>
      <p:sp>
        <p:nvSpPr>
          <p:cNvPr id="3" name="Subtítulo 2">
            <a:extLst>
              <a:ext uri="{FF2B5EF4-FFF2-40B4-BE49-F238E27FC236}">
                <a16:creationId xmlns:a16="http://schemas.microsoft.com/office/drawing/2014/main" id="{6368830F-C321-4D83-BF51-EFD3AF8C61FA}"/>
              </a:ext>
            </a:extLst>
          </p:cNvPr>
          <p:cNvSpPr>
            <a:spLocks noGrp="1"/>
          </p:cNvSpPr>
          <p:nvPr>
            <p:ph type="subTitle" idx="1"/>
          </p:nvPr>
        </p:nvSpPr>
        <p:spPr>
          <a:xfrm>
            <a:off x="6264322" y="4385731"/>
            <a:ext cx="4725526" cy="663941"/>
          </a:xfrm>
        </p:spPr>
        <p:txBody>
          <a:bodyPr>
            <a:normAutofit/>
          </a:bodyPr>
          <a:lstStyle/>
          <a:p>
            <a:r>
              <a:rPr lang="pt-BR" sz="2000" b="1" dirty="0"/>
              <a:t>Fase 3 – Pós tech data analytics - fiap</a:t>
            </a:r>
          </a:p>
        </p:txBody>
      </p:sp>
      <p:pic>
        <p:nvPicPr>
          <p:cNvPr id="4" name="Gráfico 3" descr="Documento com preenchimento sólido">
            <a:extLst>
              <a:ext uri="{FF2B5EF4-FFF2-40B4-BE49-F238E27FC236}">
                <a16:creationId xmlns:a16="http://schemas.microsoft.com/office/drawing/2014/main" id="{A53055BE-599B-4016-B20B-42DD80CB4F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095" y="1155364"/>
            <a:ext cx="1980028" cy="2030971"/>
          </a:xfrm>
          <a:prstGeom prst="rect">
            <a:avLst/>
          </a:prstGeom>
        </p:spPr>
      </p:pic>
      <p:pic>
        <p:nvPicPr>
          <p:cNvPr id="5" name="Gráfico 4" descr="Gráfico de pizza com preenchimento sólido">
            <a:extLst>
              <a:ext uri="{FF2B5EF4-FFF2-40B4-BE49-F238E27FC236}">
                <a16:creationId xmlns:a16="http://schemas.microsoft.com/office/drawing/2014/main" id="{76C4CEBD-82D9-41A8-A39C-EBA5F7B27D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149" y="1650054"/>
            <a:ext cx="914400" cy="937926"/>
          </a:xfrm>
          <a:prstGeom prst="rect">
            <a:avLst/>
          </a:prstGeom>
        </p:spPr>
      </p:pic>
      <p:pic>
        <p:nvPicPr>
          <p:cNvPr id="6" name="Gráfico 5" descr="Pesquisa com preenchimento sólido">
            <a:extLst>
              <a:ext uri="{FF2B5EF4-FFF2-40B4-BE49-F238E27FC236}">
                <a16:creationId xmlns:a16="http://schemas.microsoft.com/office/drawing/2014/main" id="{F698B73D-50E7-49D4-AE85-4AB05C564E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45749" y="2584129"/>
            <a:ext cx="1361635" cy="1396668"/>
          </a:xfrm>
          <a:prstGeom prst="rect">
            <a:avLst/>
          </a:prstGeom>
        </p:spPr>
      </p:pic>
      <p:sp>
        <p:nvSpPr>
          <p:cNvPr id="8" name="Fluxograma: Conector 7">
            <a:extLst>
              <a:ext uri="{FF2B5EF4-FFF2-40B4-BE49-F238E27FC236}">
                <a16:creationId xmlns:a16="http://schemas.microsoft.com/office/drawing/2014/main" id="{ED7068BD-5FB9-4026-A342-066C044181C1}"/>
              </a:ext>
            </a:extLst>
          </p:cNvPr>
          <p:cNvSpPr/>
          <p:nvPr/>
        </p:nvSpPr>
        <p:spPr>
          <a:xfrm>
            <a:off x="721895" y="1013517"/>
            <a:ext cx="457200" cy="444281"/>
          </a:xfrm>
          <a:prstGeom prst="flowChartConnector">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ráfico 8" descr="Nuvem com preenchimento sólido">
            <a:extLst>
              <a:ext uri="{FF2B5EF4-FFF2-40B4-BE49-F238E27FC236}">
                <a16:creationId xmlns:a16="http://schemas.microsoft.com/office/drawing/2014/main" id="{4130FF94-9DE9-423B-967B-D46EE820E8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4446" y="3538479"/>
            <a:ext cx="914400" cy="937926"/>
          </a:xfrm>
          <a:prstGeom prst="rect">
            <a:avLst/>
          </a:prstGeom>
        </p:spPr>
      </p:pic>
      <p:pic>
        <p:nvPicPr>
          <p:cNvPr id="11" name="Gráfico 10" descr="Monitor com preenchimento sólido">
            <a:extLst>
              <a:ext uri="{FF2B5EF4-FFF2-40B4-BE49-F238E27FC236}">
                <a16:creationId xmlns:a16="http://schemas.microsoft.com/office/drawing/2014/main" id="{FD37FFC7-5AA9-4215-B193-BC09F7F05D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913108">
            <a:off x="3231421" y="969562"/>
            <a:ext cx="2508190" cy="2508190"/>
          </a:xfrm>
          <a:prstGeom prst="rect">
            <a:avLst/>
          </a:prstGeom>
        </p:spPr>
      </p:pic>
      <p:sp>
        <p:nvSpPr>
          <p:cNvPr id="12" name="Fluxograma: Conector 11">
            <a:extLst>
              <a:ext uri="{FF2B5EF4-FFF2-40B4-BE49-F238E27FC236}">
                <a16:creationId xmlns:a16="http://schemas.microsoft.com/office/drawing/2014/main" id="{63B8B932-310A-4AF5-A0CE-A1744EB9A22D}"/>
              </a:ext>
            </a:extLst>
          </p:cNvPr>
          <p:cNvSpPr/>
          <p:nvPr/>
        </p:nvSpPr>
        <p:spPr>
          <a:xfrm>
            <a:off x="2720533" y="1017348"/>
            <a:ext cx="457200" cy="444281"/>
          </a:xfrm>
          <a:prstGeom prst="flowChartConnector">
            <a:avLst/>
          </a:prstGeom>
          <a:solidFill>
            <a:srgbClr val="FFC000"/>
          </a:solid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Gráfico 12" descr="Engrenagem única com preenchimento sólido">
            <a:extLst>
              <a:ext uri="{FF2B5EF4-FFF2-40B4-BE49-F238E27FC236}">
                <a16:creationId xmlns:a16="http://schemas.microsoft.com/office/drawing/2014/main" id="{13739C83-0F41-4D1D-8060-0D3C3BB53B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62029" y="3216123"/>
            <a:ext cx="1464262" cy="1501936"/>
          </a:xfrm>
          <a:prstGeom prst="rect">
            <a:avLst/>
          </a:prstGeom>
        </p:spPr>
      </p:pic>
      <p:sp>
        <p:nvSpPr>
          <p:cNvPr id="14" name="Seta: para Cima 13">
            <a:extLst>
              <a:ext uri="{FF2B5EF4-FFF2-40B4-BE49-F238E27FC236}">
                <a16:creationId xmlns:a16="http://schemas.microsoft.com/office/drawing/2014/main" id="{1E292373-84DF-4130-9C47-6B61AB1E8FEA}"/>
              </a:ext>
            </a:extLst>
          </p:cNvPr>
          <p:cNvSpPr/>
          <p:nvPr/>
        </p:nvSpPr>
        <p:spPr>
          <a:xfrm>
            <a:off x="1572126" y="4476405"/>
            <a:ext cx="914400" cy="93315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Cima 14">
            <a:extLst>
              <a:ext uri="{FF2B5EF4-FFF2-40B4-BE49-F238E27FC236}">
                <a16:creationId xmlns:a16="http://schemas.microsoft.com/office/drawing/2014/main" id="{7D4BD9B3-49D9-43C5-9AEF-C5A36853212F}"/>
              </a:ext>
            </a:extLst>
          </p:cNvPr>
          <p:cNvSpPr/>
          <p:nvPr/>
        </p:nvSpPr>
        <p:spPr>
          <a:xfrm>
            <a:off x="5199474" y="2545427"/>
            <a:ext cx="914400" cy="933157"/>
          </a:xfrm>
          <a:prstGeom prst="up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8342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ECAEA8-05A7-4348-919A-FB4B2AEC46E8}"/>
              </a:ext>
            </a:extLst>
          </p:cNvPr>
          <p:cNvSpPr txBox="1"/>
          <p:nvPr/>
        </p:nvSpPr>
        <p:spPr>
          <a:xfrm>
            <a:off x="149715" y="108149"/>
            <a:ext cx="7105387" cy="707886"/>
          </a:xfrm>
          <a:prstGeom prst="rect">
            <a:avLst/>
          </a:prstGeom>
          <a:noFill/>
        </p:spPr>
        <p:txBody>
          <a:bodyPr wrap="square" rtlCol="0">
            <a:spAutoFit/>
          </a:bodyPr>
          <a:lstStyle/>
          <a:p>
            <a:r>
              <a:rPr lang="pt-BR" sz="4000" b="1" dirty="0"/>
              <a:t>SINTOMAS</a:t>
            </a:r>
            <a:endParaRPr lang="pt-BR" sz="3600" b="1" dirty="0"/>
          </a:p>
        </p:txBody>
      </p:sp>
      <p:sp>
        <p:nvSpPr>
          <p:cNvPr id="36" name="Fluxograma: Conector 35">
            <a:extLst>
              <a:ext uri="{FF2B5EF4-FFF2-40B4-BE49-F238E27FC236}">
                <a16:creationId xmlns:a16="http://schemas.microsoft.com/office/drawing/2014/main" id="{62B554F3-BD70-4840-AD70-A57A97C0C7A6}"/>
              </a:ext>
            </a:extLst>
          </p:cNvPr>
          <p:cNvSpPr/>
          <p:nvPr/>
        </p:nvSpPr>
        <p:spPr>
          <a:xfrm>
            <a:off x="7321773" y="1202309"/>
            <a:ext cx="513122" cy="523219"/>
          </a:xfrm>
          <a:prstGeom prst="flowChartConnector">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25359832-A695-4B2C-937A-1007F4A7D69F}"/>
              </a:ext>
            </a:extLst>
          </p:cNvPr>
          <p:cNvSpPr/>
          <p:nvPr/>
        </p:nvSpPr>
        <p:spPr>
          <a:xfrm>
            <a:off x="8417688" y="960041"/>
            <a:ext cx="3460580" cy="284193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   </a:t>
            </a:r>
          </a:p>
          <a:p>
            <a:pPr algn="ctr"/>
            <a:r>
              <a:rPr lang="pt-BR" b="1" dirty="0"/>
              <a:t>      </a:t>
            </a:r>
            <a:endParaRPr lang="pt-BR" b="1" dirty="0">
              <a:solidFill>
                <a:schemeClr val="bg1"/>
              </a:solidFill>
            </a:endParaRPr>
          </a:p>
          <a:p>
            <a:pPr algn="ctr"/>
            <a:endParaRPr lang="pt-BR" dirty="0">
              <a:solidFill>
                <a:schemeClr val="bg1"/>
              </a:solidFill>
            </a:endParaRPr>
          </a:p>
          <a:p>
            <a:pPr algn="ctr"/>
            <a:r>
              <a:rPr lang="pt-BR" b="1" dirty="0">
                <a:solidFill>
                  <a:schemeClr val="bg2"/>
                </a:solidFill>
                <a:latin typeface="Bahnschrift" panose="020B0502040204020203" pitchFamily="34" charset="0"/>
              </a:rPr>
              <a:t>50% dos entrevistados </a:t>
            </a:r>
            <a:r>
              <a:rPr lang="pt-BR" dirty="0">
                <a:solidFill>
                  <a:schemeClr val="bg1"/>
                </a:solidFill>
                <a:latin typeface="Bahnschrift" panose="020B0502040204020203" pitchFamily="34" charset="0"/>
              </a:rPr>
              <a:t>que foram testados como positivo no teste de Covid tiveram o sintoma</a:t>
            </a:r>
          </a:p>
          <a:p>
            <a:pPr algn="ctr"/>
            <a:endParaRPr lang="pt-BR" dirty="0"/>
          </a:p>
        </p:txBody>
      </p:sp>
      <p:sp>
        <p:nvSpPr>
          <p:cNvPr id="4" name="Fluxograma: Conector 3">
            <a:extLst>
              <a:ext uri="{FF2B5EF4-FFF2-40B4-BE49-F238E27FC236}">
                <a16:creationId xmlns:a16="http://schemas.microsoft.com/office/drawing/2014/main" id="{BE9D9D40-2DC4-47A2-A074-84D614FBBE08}"/>
              </a:ext>
            </a:extLst>
          </p:cNvPr>
          <p:cNvSpPr/>
          <p:nvPr/>
        </p:nvSpPr>
        <p:spPr>
          <a:xfrm>
            <a:off x="8417688" y="960041"/>
            <a:ext cx="903600" cy="795600"/>
          </a:xfrm>
          <a:prstGeom prst="flowChartConnector">
            <a:avLst/>
          </a:prstGeom>
          <a:solidFill>
            <a:srgbClr val="DD7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t>50%</a:t>
            </a:r>
            <a:endParaRPr lang="pt-BR" b="1" dirty="0"/>
          </a:p>
        </p:txBody>
      </p:sp>
      <p:sp>
        <p:nvSpPr>
          <p:cNvPr id="16" name="Retângulo: Cantos Arredondados 15">
            <a:extLst>
              <a:ext uri="{FF2B5EF4-FFF2-40B4-BE49-F238E27FC236}">
                <a16:creationId xmlns:a16="http://schemas.microsoft.com/office/drawing/2014/main" id="{D9EE9826-53A8-4000-8278-5C7FDF997360}"/>
              </a:ext>
            </a:extLst>
          </p:cNvPr>
          <p:cNvSpPr/>
          <p:nvPr/>
        </p:nvSpPr>
        <p:spPr>
          <a:xfrm>
            <a:off x="8449546" y="3886276"/>
            <a:ext cx="3428722" cy="284193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   </a:t>
            </a:r>
          </a:p>
          <a:p>
            <a:pPr algn="ctr"/>
            <a:r>
              <a:rPr lang="pt-BR" b="1" dirty="0"/>
              <a:t>      </a:t>
            </a:r>
            <a:endParaRPr lang="pt-BR" b="1" dirty="0">
              <a:solidFill>
                <a:schemeClr val="bg1"/>
              </a:solidFill>
            </a:endParaRPr>
          </a:p>
          <a:p>
            <a:pPr algn="ctr"/>
            <a:endParaRPr lang="pt-BR" sz="2000" b="1" dirty="0">
              <a:solidFill>
                <a:schemeClr val="accent5"/>
              </a:solidFill>
            </a:endParaRPr>
          </a:p>
          <a:p>
            <a:pPr algn="ctr"/>
            <a:endParaRPr lang="pt-BR" sz="2000" b="1" dirty="0">
              <a:solidFill>
                <a:schemeClr val="accent5"/>
              </a:solidFill>
            </a:endParaRPr>
          </a:p>
          <a:p>
            <a:pPr algn="ctr"/>
            <a:r>
              <a:rPr lang="pt-BR" sz="2000" b="1" dirty="0"/>
              <a:t>      </a:t>
            </a:r>
            <a:endParaRPr lang="pt-BR" sz="2000" b="1" dirty="0">
              <a:solidFill>
                <a:schemeClr val="accent5"/>
              </a:solidFill>
            </a:endParaRPr>
          </a:p>
          <a:p>
            <a:pPr algn="ctr"/>
            <a:endParaRPr lang="pt-BR" b="1" dirty="0">
              <a:solidFill>
                <a:schemeClr val="bg2"/>
              </a:solidFill>
              <a:latin typeface="Bahnschrift" panose="020B0502040204020203" pitchFamily="34" charset="0"/>
            </a:endParaRPr>
          </a:p>
          <a:p>
            <a:pPr algn="ctr"/>
            <a:r>
              <a:rPr lang="pt-BR" b="1" dirty="0">
                <a:solidFill>
                  <a:schemeClr val="bg2"/>
                </a:solidFill>
                <a:latin typeface="Bahnschrift" panose="020B0502040204020203" pitchFamily="34" charset="0"/>
              </a:rPr>
              <a:t>72% dos entrevistados </a:t>
            </a:r>
            <a:r>
              <a:rPr lang="pt-BR" sz="2000" dirty="0">
                <a:solidFill>
                  <a:schemeClr val="bg1"/>
                </a:solidFill>
                <a:latin typeface="Bahnschrift" panose="020B0502040204020203" pitchFamily="34" charset="0"/>
              </a:rPr>
              <a:t>que foram testados como positivo no teste de Covid tiveram o sintoma</a:t>
            </a:r>
            <a:endParaRPr lang="pt-BR" dirty="0">
              <a:solidFill>
                <a:schemeClr val="bg1"/>
              </a:solidFill>
              <a:latin typeface="Bahnschrift" panose="020B0502040204020203" pitchFamily="34" charset="0"/>
            </a:endParaRPr>
          </a:p>
          <a:p>
            <a:pPr algn="ctr"/>
            <a:endParaRPr lang="pt-BR" dirty="0">
              <a:solidFill>
                <a:schemeClr val="bg1"/>
              </a:solidFill>
            </a:endParaRPr>
          </a:p>
          <a:p>
            <a:pPr algn="ctr"/>
            <a:endParaRPr lang="pt-BR" dirty="0">
              <a:solidFill>
                <a:schemeClr val="bg1"/>
              </a:solidFill>
            </a:endParaRPr>
          </a:p>
          <a:p>
            <a:pPr algn="ctr"/>
            <a:endParaRPr lang="pt-BR" dirty="0"/>
          </a:p>
        </p:txBody>
      </p:sp>
      <p:sp>
        <p:nvSpPr>
          <p:cNvPr id="17" name="Fluxograma: Conector 16">
            <a:extLst>
              <a:ext uri="{FF2B5EF4-FFF2-40B4-BE49-F238E27FC236}">
                <a16:creationId xmlns:a16="http://schemas.microsoft.com/office/drawing/2014/main" id="{8D321A5C-1F67-4F38-A4D6-B2CAC258FDEA}"/>
              </a:ext>
            </a:extLst>
          </p:cNvPr>
          <p:cNvSpPr/>
          <p:nvPr/>
        </p:nvSpPr>
        <p:spPr>
          <a:xfrm>
            <a:off x="8460945" y="3886276"/>
            <a:ext cx="903486" cy="794906"/>
          </a:xfrm>
          <a:prstGeom prst="flowChartConnector">
            <a:avLst/>
          </a:prstGeom>
          <a:solidFill>
            <a:srgbClr val="DD7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t>72%</a:t>
            </a:r>
            <a:endParaRPr lang="pt-BR" b="1" dirty="0"/>
          </a:p>
        </p:txBody>
      </p:sp>
      <p:sp>
        <p:nvSpPr>
          <p:cNvPr id="5" name="Retângulo: Cantos Arredondados 4">
            <a:extLst>
              <a:ext uri="{FF2B5EF4-FFF2-40B4-BE49-F238E27FC236}">
                <a16:creationId xmlns:a16="http://schemas.microsoft.com/office/drawing/2014/main" id="{C91913B3-15CE-415B-93DE-85F8E0F7288C}"/>
              </a:ext>
            </a:extLst>
          </p:cNvPr>
          <p:cNvSpPr/>
          <p:nvPr/>
        </p:nvSpPr>
        <p:spPr>
          <a:xfrm>
            <a:off x="149714" y="5421363"/>
            <a:ext cx="8044981"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solidFill>
                <a:schemeClr val="bg1"/>
              </a:solidFill>
              <a:latin typeface="Bahnschrift" panose="020B0502040204020203" pitchFamily="34" charset="0"/>
            </a:endParaRPr>
          </a:p>
        </p:txBody>
      </p:sp>
      <p:pic>
        <p:nvPicPr>
          <p:cNvPr id="7" name="Gráfico 6" descr="Banco de dados com preenchimento sólido">
            <a:extLst>
              <a:ext uri="{FF2B5EF4-FFF2-40B4-BE49-F238E27FC236}">
                <a16:creationId xmlns:a16="http://schemas.microsoft.com/office/drawing/2014/main" id="{9ED268CC-84E0-4D99-8822-CF0E7BAB5A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88" y="5421363"/>
            <a:ext cx="914400" cy="914400"/>
          </a:xfrm>
          <a:prstGeom prst="rect">
            <a:avLst/>
          </a:prstGeom>
        </p:spPr>
      </p:pic>
      <p:cxnSp>
        <p:nvCxnSpPr>
          <p:cNvPr id="12" name="Conector reto 11">
            <a:extLst>
              <a:ext uri="{FF2B5EF4-FFF2-40B4-BE49-F238E27FC236}">
                <a16:creationId xmlns:a16="http://schemas.microsoft.com/office/drawing/2014/main" id="{8B6BF067-FC0A-4EDB-AD0F-F681EEAA4A61}"/>
              </a:ext>
            </a:extLst>
          </p:cNvPr>
          <p:cNvCxnSpPr/>
          <p:nvPr/>
        </p:nvCxnSpPr>
        <p:spPr>
          <a:xfrm>
            <a:off x="149715" y="703740"/>
            <a:ext cx="56254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3C52F229-4590-43F5-B959-4AFC62183DD4}"/>
              </a:ext>
            </a:extLst>
          </p:cNvPr>
          <p:cNvSpPr txBox="1"/>
          <p:nvPr/>
        </p:nvSpPr>
        <p:spPr>
          <a:xfrm>
            <a:off x="794761" y="5533657"/>
            <a:ext cx="7216476" cy="861774"/>
          </a:xfrm>
          <a:prstGeom prst="rect">
            <a:avLst/>
          </a:prstGeom>
          <a:noFill/>
        </p:spPr>
        <p:txBody>
          <a:bodyPr wrap="square" rtlCol="0">
            <a:spAutoFit/>
          </a:bodyPr>
          <a:lstStyle/>
          <a:p>
            <a:r>
              <a:rPr lang="pt-BR" sz="1600" dirty="0">
                <a:solidFill>
                  <a:schemeClr val="bg1"/>
                </a:solidFill>
                <a:latin typeface="Bahnschrift" panose="020B0502040204020203" pitchFamily="34" charset="0"/>
              </a:rPr>
              <a:t>Casos com resultados de testagem para COVID-19, positivos e negativos, associados à presença de algum sintoma clínico.</a:t>
            </a:r>
          </a:p>
          <a:p>
            <a:endParaRPr lang="pt-BR" dirty="0"/>
          </a:p>
        </p:txBody>
      </p:sp>
      <p:sp>
        <p:nvSpPr>
          <p:cNvPr id="18" name="CaixaDeTexto 17">
            <a:extLst>
              <a:ext uri="{FF2B5EF4-FFF2-40B4-BE49-F238E27FC236}">
                <a16:creationId xmlns:a16="http://schemas.microsoft.com/office/drawing/2014/main" id="{80A5A394-AF81-49B7-8988-2E68FDED0C34}"/>
              </a:ext>
            </a:extLst>
          </p:cNvPr>
          <p:cNvSpPr txBox="1"/>
          <p:nvPr/>
        </p:nvSpPr>
        <p:spPr>
          <a:xfrm>
            <a:off x="9676187" y="1207626"/>
            <a:ext cx="1347536" cy="369332"/>
          </a:xfrm>
          <a:prstGeom prst="rect">
            <a:avLst/>
          </a:prstGeom>
          <a:noFill/>
        </p:spPr>
        <p:txBody>
          <a:bodyPr wrap="square" rtlCol="0">
            <a:spAutoFit/>
          </a:bodyPr>
          <a:lstStyle/>
          <a:p>
            <a:r>
              <a:rPr lang="pt-BR" b="1" dirty="0">
                <a:solidFill>
                  <a:schemeClr val="bg2">
                    <a:lumMod val="50000"/>
                  </a:schemeClr>
                </a:solidFill>
              </a:rPr>
              <a:t>POSITIVO</a:t>
            </a:r>
            <a:endParaRPr lang="pt-BR" dirty="0"/>
          </a:p>
        </p:txBody>
      </p:sp>
      <p:sp>
        <p:nvSpPr>
          <p:cNvPr id="26" name="CaixaDeTexto 25">
            <a:extLst>
              <a:ext uri="{FF2B5EF4-FFF2-40B4-BE49-F238E27FC236}">
                <a16:creationId xmlns:a16="http://schemas.microsoft.com/office/drawing/2014/main" id="{E0A013EC-D0C0-49C3-85A5-C2A5856E1F2C}"/>
              </a:ext>
            </a:extLst>
          </p:cNvPr>
          <p:cNvSpPr txBox="1"/>
          <p:nvPr/>
        </p:nvSpPr>
        <p:spPr>
          <a:xfrm>
            <a:off x="9676187" y="4123507"/>
            <a:ext cx="1347536" cy="369332"/>
          </a:xfrm>
          <a:prstGeom prst="rect">
            <a:avLst/>
          </a:prstGeom>
          <a:noFill/>
        </p:spPr>
        <p:txBody>
          <a:bodyPr wrap="square" rtlCol="0">
            <a:spAutoFit/>
          </a:bodyPr>
          <a:lstStyle/>
          <a:p>
            <a:r>
              <a:rPr lang="pt-BR" b="1" dirty="0">
                <a:solidFill>
                  <a:schemeClr val="bg2">
                    <a:lumMod val="50000"/>
                  </a:schemeClr>
                </a:solidFill>
              </a:rPr>
              <a:t>POSITIVO</a:t>
            </a:r>
            <a:endParaRPr lang="pt-BR" dirty="0"/>
          </a:p>
        </p:txBody>
      </p:sp>
      <p:sp>
        <p:nvSpPr>
          <p:cNvPr id="27" name="CaixaDeTexto 26">
            <a:extLst>
              <a:ext uri="{FF2B5EF4-FFF2-40B4-BE49-F238E27FC236}">
                <a16:creationId xmlns:a16="http://schemas.microsoft.com/office/drawing/2014/main" id="{9362D397-8DF9-49D5-8338-E3376497A7B2}"/>
              </a:ext>
            </a:extLst>
          </p:cNvPr>
          <p:cNvSpPr txBox="1"/>
          <p:nvPr/>
        </p:nvSpPr>
        <p:spPr>
          <a:xfrm>
            <a:off x="9423471" y="1650901"/>
            <a:ext cx="1347536" cy="369332"/>
          </a:xfrm>
          <a:prstGeom prst="rect">
            <a:avLst/>
          </a:prstGeom>
          <a:noFill/>
        </p:spPr>
        <p:txBody>
          <a:bodyPr wrap="square" rtlCol="0">
            <a:spAutoFit/>
          </a:bodyPr>
          <a:lstStyle/>
          <a:p>
            <a:pPr algn="ctr"/>
            <a:r>
              <a:rPr lang="pt-BR" sz="1800" b="1" dirty="0">
                <a:solidFill>
                  <a:schemeClr val="accent5"/>
                </a:solidFill>
                <a:latin typeface="Bahnschrift" panose="020B0502040204020203" pitchFamily="34" charset="0"/>
              </a:rPr>
              <a:t>FEBRE</a:t>
            </a:r>
          </a:p>
        </p:txBody>
      </p:sp>
      <p:sp>
        <p:nvSpPr>
          <p:cNvPr id="31" name="CaixaDeTexto 30">
            <a:extLst>
              <a:ext uri="{FF2B5EF4-FFF2-40B4-BE49-F238E27FC236}">
                <a16:creationId xmlns:a16="http://schemas.microsoft.com/office/drawing/2014/main" id="{B37531CF-02F9-4FAA-9381-B4DDD3C53DD0}"/>
              </a:ext>
            </a:extLst>
          </p:cNvPr>
          <p:cNvSpPr txBox="1"/>
          <p:nvPr/>
        </p:nvSpPr>
        <p:spPr>
          <a:xfrm>
            <a:off x="9133399" y="4503193"/>
            <a:ext cx="2433112" cy="923330"/>
          </a:xfrm>
          <a:prstGeom prst="rect">
            <a:avLst/>
          </a:prstGeom>
          <a:noFill/>
        </p:spPr>
        <p:txBody>
          <a:bodyPr wrap="square" rtlCol="0">
            <a:spAutoFit/>
          </a:bodyPr>
          <a:lstStyle/>
          <a:p>
            <a:pPr algn="ctr"/>
            <a:r>
              <a:rPr lang="pt-BR" sz="1800" b="1" dirty="0">
                <a:solidFill>
                  <a:schemeClr val="accent5"/>
                </a:solidFill>
                <a:latin typeface="Bahnschrift" panose="020B0502040204020203" pitchFamily="34" charset="0"/>
              </a:rPr>
              <a:t>PERDA DE PALADAR</a:t>
            </a:r>
          </a:p>
          <a:p>
            <a:pPr algn="ctr"/>
            <a:r>
              <a:rPr lang="pt-BR" sz="1800" b="1" dirty="0">
                <a:solidFill>
                  <a:schemeClr val="accent5"/>
                </a:solidFill>
                <a:latin typeface="Bahnschrift" panose="020B0502040204020203" pitchFamily="34" charset="0"/>
              </a:rPr>
              <a:t>OU OLFATO</a:t>
            </a:r>
          </a:p>
          <a:p>
            <a:endParaRPr lang="pt-BR" dirty="0"/>
          </a:p>
        </p:txBody>
      </p:sp>
      <p:pic>
        <p:nvPicPr>
          <p:cNvPr id="2" name="Imagem 1">
            <a:extLst>
              <a:ext uri="{FF2B5EF4-FFF2-40B4-BE49-F238E27FC236}">
                <a16:creationId xmlns:a16="http://schemas.microsoft.com/office/drawing/2014/main" id="{3EDF6CD6-E25D-7605-534A-34361901421A}"/>
              </a:ext>
            </a:extLst>
          </p:cNvPr>
          <p:cNvPicPr>
            <a:picLocks noChangeAspect="1"/>
          </p:cNvPicPr>
          <p:nvPr/>
        </p:nvPicPr>
        <p:blipFill>
          <a:blip r:embed="rId4"/>
          <a:stretch>
            <a:fillRect/>
          </a:stretch>
        </p:blipFill>
        <p:spPr>
          <a:xfrm>
            <a:off x="149715" y="816035"/>
            <a:ext cx="8044981" cy="4218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616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o Explicativo: Seta para a Esquerda e para a Direita 11">
            <a:extLst>
              <a:ext uri="{FF2B5EF4-FFF2-40B4-BE49-F238E27FC236}">
                <a16:creationId xmlns:a16="http://schemas.microsoft.com/office/drawing/2014/main" id="{C1ECDF03-6C41-4D62-BC6A-20AF55507106}"/>
              </a:ext>
            </a:extLst>
          </p:cNvPr>
          <p:cNvSpPr/>
          <p:nvPr/>
        </p:nvSpPr>
        <p:spPr>
          <a:xfrm>
            <a:off x="10305329" y="4653725"/>
            <a:ext cx="700701" cy="787736"/>
          </a:xfrm>
          <a:prstGeom prst="leftRightArrowCallou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sp>
        <p:nvSpPr>
          <p:cNvPr id="8" name="CaixaDeTexto 7">
            <a:extLst>
              <a:ext uri="{FF2B5EF4-FFF2-40B4-BE49-F238E27FC236}">
                <a16:creationId xmlns:a16="http://schemas.microsoft.com/office/drawing/2014/main" id="{35ECAEA8-05A7-4348-919A-FB4B2AEC46E8}"/>
              </a:ext>
            </a:extLst>
          </p:cNvPr>
          <p:cNvSpPr txBox="1"/>
          <p:nvPr/>
        </p:nvSpPr>
        <p:spPr>
          <a:xfrm>
            <a:off x="142422" y="19137"/>
            <a:ext cx="3868616" cy="707886"/>
          </a:xfrm>
          <a:prstGeom prst="rect">
            <a:avLst/>
          </a:prstGeom>
          <a:noFill/>
        </p:spPr>
        <p:txBody>
          <a:bodyPr wrap="square" rtlCol="0">
            <a:spAutoFit/>
          </a:bodyPr>
          <a:lstStyle/>
          <a:p>
            <a:r>
              <a:rPr lang="pt-BR" sz="4000" b="1" dirty="0"/>
              <a:t>Entrevistados</a:t>
            </a:r>
            <a:endParaRPr lang="pt-BR" sz="3600" b="1" dirty="0"/>
          </a:p>
        </p:txBody>
      </p:sp>
      <p:sp>
        <p:nvSpPr>
          <p:cNvPr id="36" name="Fluxograma: Conector 35">
            <a:extLst>
              <a:ext uri="{FF2B5EF4-FFF2-40B4-BE49-F238E27FC236}">
                <a16:creationId xmlns:a16="http://schemas.microsoft.com/office/drawing/2014/main" id="{62B554F3-BD70-4840-AD70-A57A97C0C7A6}"/>
              </a:ext>
            </a:extLst>
          </p:cNvPr>
          <p:cNvSpPr/>
          <p:nvPr/>
        </p:nvSpPr>
        <p:spPr>
          <a:xfrm>
            <a:off x="7321773" y="1452475"/>
            <a:ext cx="513122" cy="523219"/>
          </a:xfrm>
          <a:prstGeom prst="flowChartConnector">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9165D4F0-93EF-4C8E-9699-830CAE19FC62}"/>
              </a:ext>
            </a:extLst>
          </p:cNvPr>
          <p:cNvSpPr/>
          <p:nvPr/>
        </p:nvSpPr>
        <p:spPr>
          <a:xfrm>
            <a:off x="9234068" y="1452459"/>
            <a:ext cx="2843222" cy="328075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latin typeface="Bahnschrift" panose="020B0502040204020203" pitchFamily="34" charset="0"/>
              </a:rPr>
              <a:t>A grande parte dos entrevistados</a:t>
            </a:r>
          </a:p>
          <a:p>
            <a:pPr algn="ctr"/>
            <a:r>
              <a:rPr lang="pt-BR" dirty="0">
                <a:solidFill>
                  <a:schemeClr val="bg1"/>
                </a:solidFill>
                <a:latin typeface="Bahnschrift" panose="020B0502040204020203" pitchFamily="34" charset="0"/>
              </a:rPr>
              <a:t>têm a idade entre 20 e 60 anos</a:t>
            </a:r>
          </a:p>
        </p:txBody>
      </p:sp>
      <p:sp>
        <p:nvSpPr>
          <p:cNvPr id="29" name="Retângulo: Cantos Arredondados 28">
            <a:extLst>
              <a:ext uri="{FF2B5EF4-FFF2-40B4-BE49-F238E27FC236}">
                <a16:creationId xmlns:a16="http://schemas.microsoft.com/office/drawing/2014/main" id="{C86BE5A0-B6E2-46E1-818F-B49F8AD5A018}"/>
              </a:ext>
            </a:extLst>
          </p:cNvPr>
          <p:cNvSpPr/>
          <p:nvPr/>
        </p:nvSpPr>
        <p:spPr>
          <a:xfrm>
            <a:off x="114709" y="5464314"/>
            <a:ext cx="9014631"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solidFill>
                <a:schemeClr val="bg1"/>
              </a:solidFill>
              <a:latin typeface="Bahnschrift" panose="020B0502040204020203" pitchFamily="34" charset="0"/>
            </a:endParaRPr>
          </a:p>
        </p:txBody>
      </p:sp>
      <p:pic>
        <p:nvPicPr>
          <p:cNvPr id="30" name="Gráfico 29" descr="Banco de dados com preenchimento sólido">
            <a:extLst>
              <a:ext uri="{FF2B5EF4-FFF2-40B4-BE49-F238E27FC236}">
                <a16:creationId xmlns:a16="http://schemas.microsoft.com/office/drawing/2014/main" id="{896A03C2-EE95-42F6-87E2-5C2B4F939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464314"/>
            <a:ext cx="914400" cy="914400"/>
          </a:xfrm>
          <a:prstGeom prst="rect">
            <a:avLst/>
          </a:prstGeom>
        </p:spPr>
      </p:pic>
      <p:sp>
        <p:nvSpPr>
          <p:cNvPr id="13" name="CaixaDeTexto 12">
            <a:extLst>
              <a:ext uri="{FF2B5EF4-FFF2-40B4-BE49-F238E27FC236}">
                <a16:creationId xmlns:a16="http://schemas.microsoft.com/office/drawing/2014/main" id="{DE753586-C518-4F7A-BF66-E569BF9B7AEE}"/>
              </a:ext>
            </a:extLst>
          </p:cNvPr>
          <p:cNvSpPr txBox="1"/>
          <p:nvPr/>
        </p:nvSpPr>
        <p:spPr>
          <a:xfrm>
            <a:off x="882827" y="5732383"/>
            <a:ext cx="6952068" cy="615553"/>
          </a:xfrm>
          <a:prstGeom prst="rect">
            <a:avLst/>
          </a:prstGeom>
          <a:noFill/>
        </p:spPr>
        <p:txBody>
          <a:bodyPr wrap="square" rtlCol="0">
            <a:spAutoFit/>
          </a:bodyPr>
          <a:lstStyle/>
          <a:p>
            <a:r>
              <a:rPr lang="pt-BR" sz="1600" dirty="0">
                <a:solidFill>
                  <a:schemeClr val="bg1"/>
                </a:solidFill>
                <a:latin typeface="Bahnschrift" panose="020B0502040204020203" pitchFamily="34" charset="0"/>
              </a:rPr>
              <a:t>Faixa etária de idade dos entrevistados da pesquisa </a:t>
            </a:r>
          </a:p>
          <a:p>
            <a:endParaRPr lang="pt-BR" dirty="0"/>
          </a:p>
        </p:txBody>
      </p:sp>
      <p:sp>
        <p:nvSpPr>
          <p:cNvPr id="14" name="Retângulo 13">
            <a:extLst>
              <a:ext uri="{FF2B5EF4-FFF2-40B4-BE49-F238E27FC236}">
                <a16:creationId xmlns:a16="http://schemas.microsoft.com/office/drawing/2014/main" id="{910B01F3-B7A3-4329-BE9E-777F7E7701AB}"/>
              </a:ext>
            </a:extLst>
          </p:cNvPr>
          <p:cNvSpPr/>
          <p:nvPr/>
        </p:nvSpPr>
        <p:spPr>
          <a:xfrm>
            <a:off x="9234068" y="977189"/>
            <a:ext cx="2855129" cy="91439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3200" b="1" dirty="0"/>
          </a:p>
          <a:p>
            <a:r>
              <a:rPr lang="pt-BR" sz="3200" b="1" dirty="0"/>
              <a:t>20 e 60 +</a:t>
            </a:r>
          </a:p>
          <a:p>
            <a:endParaRPr lang="pt-BR" sz="3200" b="1" dirty="0"/>
          </a:p>
        </p:txBody>
      </p:sp>
      <p:pic>
        <p:nvPicPr>
          <p:cNvPr id="7" name="Gráfico 6" descr="Grupo com preenchimento sólido">
            <a:extLst>
              <a:ext uri="{FF2B5EF4-FFF2-40B4-BE49-F238E27FC236}">
                <a16:creationId xmlns:a16="http://schemas.microsoft.com/office/drawing/2014/main" id="{673B3CF2-FFF7-4BDA-B070-671F27C8A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6030" y="977188"/>
            <a:ext cx="914400" cy="914400"/>
          </a:xfrm>
          <a:prstGeom prst="rect">
            <a:avLst/>
          </a:prstGeom>
        </p:spPr>
      </p:pic>
      <p:pic>
        <p:nvPicPr>
          <p:cNvPr id="2" name="Imagem 1">
            <a:extLst>
              <a:ext uri="{FF2B5EF4-FFF2-40B4-BE49-F238E27FC236}">
                <a16:creationId xmlns:a16="http://schemas.microsoft.com/office/drawing/2014/main" id="{58E8B93A-7FD6-2474-1D4C-BD0B317DC5D0}"/>
              </a:ext>
            </a:extLst>
          </p:cNvPr>
          <p:cNvPicPr>
            <a:picLocks noChangeAspect="1"/>
          </p:cNvPicPr>
          <p:nvPr/>
        </p:nvPicPr>
        <p:blipFill>
          <a:blip r:embed="rId6"/>
          <a:stretch>
            <a:fillRect/>
          </a:stretch>
        </p:blipFill>
        <p:spPr>
          <a:xfrm>
            <a:off x="101600" y="983712"/>
            <a:ext cx="9014631" cy="3670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29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ECAEA8-05A7-4348-919A-FB4B2AEC46E8}"/>
              </a:ext>
            </a:extLst>
          </p:cNvPr>
          <p:cNvSpPr txBox="1"/>
          <p:nvPr/>
        </p:nvSpPr>
        <p:spPr>
          <a:xfrm>
            <a:off x="219360" y="90664"/>
            <a:ext cx="3868616" cy="707886"/>
          </a:xfrm>
          <a:prstGeom prst="rect">
            <a:avLst/>
          </a:prstGeom>
          <a:noFill/>
        </p:spPr>
        <p:txBody>
          <a:bodyPr wrap="square" rtlCol="0">
            <a:spAutoFit/>
          </a:bodyPr>
          <a:lstStyle/>
          <a:p>
            <a:r>
              <a:rPr lang="pt-BR" sz="4000" b="1" dirty="0"/>
              <a:t>Entrevistados</a:t>
            </a:r>
            <a:endParaRPr lang="pt-BR" sz="3600" b="1" dirty="0"/>
          </a:p>
        </p:txBody>
      </p:sp>
      <p:sp>
        <p:nvSpPr>
          <p:cNvPr id="36" name="Fluxograma: Conector 35">
            <a:extLst>
              <a:ext uri="{FF2B5EF4-FFF2-40B4-BE49-F238E27FC236}">
                <a16:creationId xmlns:a16="http://schemas.microsoft.com/office/drawing/2014/main" id="{62B554F3-BD70-4840-AD70-A57A97C0C7A6}"/>
              </a:ext>
            </a:extLst>
          </p:cNvPr>
          <p:cNvSpPr/>
          <p:nvPr/>
        </p:nvSpPr>
        <p:spPr>
          <a:xfrm>
            <a:off x="7321773" y="1202309"/>
            <a:ext cx="513122" cy="523219"/>
          </a:xfrm>
          <a:prstGeom prst="flowChartConnector">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556D620C-926E-48D2-B175-BB825A667B3F}"/>
              </a:ext>
            </a:extLst>
          </p:cNvPr>
          <p:cNvSpPr/>
          <p:nvPr/>
        </p:nvSpPr>
        <p:spPr>
          <a:xfrm>
            <a:off x="219360" y="5602250"/>
            <a:ext cx="8372475"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15" name="Gráfico 14" descr="Banco de dados com preenchimento sólido">
            <a:extLst>
              <a:ext uri="{FF2B5EF4-FFF2-40B4-BE49-F238E27FC236}">
                <a16:creationId xmlns:a16="http://schemas.microsoft.com/office/drawing/2014/main" id="{9B11E9D5-29F9-4946-90E9-F7E205FE8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360" y="5602250"/>
            <a:ext cx="914400" cy="914400"/>
          </a:xfrm>
          <a:prstGeom prst="rect">
            <a:avLst/>
          </a:prstGeom>
        </p:spPr>
      </p:pic>
      <p:sp>
        <p:nvSpPr>
          <p:cNvPr id="10" name="CaixaDeTexto 9">
            <a:extLst>
              <a:ext uri="{FF2B5EF4-FFF2-40B4-BE49-F238E27FC236}">
                <a16:creationId xmlns:a16="http://schemas.microsoft.com/office/drawing/2014/main" id="{AF1C17DA-E374-4034-BE59-7B28470EB28B}"/>
              </a:ext>
            </a:extLst>
          </p:cNvPr>
          <p:cNvSpPr txBox="1"/>
          <p:nvPr/>
        </p:nvSpPr>
        <p:spPr>
          <a:xfrm>
            <a:off x="953929" y="5861136"/>
            <a:ext cx="7637906" cy="338554"/>
          </a:xfrm>
          <a:prstGeom prst="rect">
            <a:avLst/>
          </a:prstGeom>
          <a:noFill/>
        </p:spPr>
        <p:txBody>
          <a:bodyPr wrap="square" rtlCol="0">
            <a:spAutoFit/>
          </a:bodyPr>
          <a:lstStyle/>
          <a:p>
            <a:r>
              <a:rPr lang="pt-BR" sz="1600" dirty="0">
                <a:solidFill>
                  <a:schemeClr val="bg1"/>
                </a:solidFill>
                <a:latin typeface="Bahnschrift" panose="020B0502040204020203" pitchFamily="34" charset="0"/>
              </a:rPr>
              <a:t>Análise por faixa etária dos entrevistados</a:t>
            </a:r>
          </a:p>
        </p:txBody>
      </p:sp>
      <p:sp>
        <p:nvSpPr>
          <p:cNvPr id="2" name="Retângulo: Cantos Arredondados 1">
            <a:extLst>
              <a:ext uri="{FF2B5EF4-FFF2-40B4-BE49-F238E27FC236}">
                <a16:creationId xmlns:a16="http://schemas.microsoft.com/office/drawing/2014/main" id="{4FE7CBC3-4C71-FC0E-5445-2F3CF8E0B680}"/>
              </a:ext>
            </a:extLst>
          </p:cNvPr>
          <p:cNvSpPr/>
          <p:nvPr/>
        </p:nvSpPr>
        <p:spPr>
          <a:xfrm>
            <a:off x="9022197" y="1583813"/>
            <a:ext cx="2843222" cy="505670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bg2"/>
              </a:solidFill>
              <a:latin typeface="Bahnschrift" panose="020B0502040204020203" pitchFamily="34" charset="0"/>
            </a:endParaRPr>
          </a:p>
          <a:p>
            <a:pPr algn="ctr"/>
            <a:endParaRPr lang="pt-BR" b="1" dirty="0">
              <a:solidFill>
                <a:schemeClr val="bg2"/>
              </a:solidFill>
              <a:latin typeface="Bahnschrift" panose="020B0502040204020203" pitchFamily="34" charset="0"/>
            </a:endParaRPr>
          </a:p>
          <a:p>
            <a:pPr algn="ctr"/>
            <a:endParaRPr lang="pt-BR" b="1" dirty="0">
              <a:solidFill>
                <a:schemeClr val="bg2"/>
              </a:solidFill>
              <a:latin typeface="Bahnschrift" panose="020B0502040204020203" pitchFamily="34" charset="0"/>
            </a:endParaRPr>
          </a:p>
          <a:p>
            <a:pPr algn="ctr"/>
            <a:endParaRPr lang="pt-BR" b="1" dirty="0">
              <a:solidFill>
                <a:schemeClr val="bg2"/>
              </a:solidFill>
              <a:latin typeface="Bahnschrift" panose="020B0502040204020203" pitchFamily="34" charset="0"/>
            </a:endParaRPr>
          </a:p>
          <a:p>
            <a:pPr algn="ctr"/>
            <a:endParaRPr lang="pt-BR" dirty="0"/>
          </a:p>
        </p:txBody>
      </p:sp>
      <p:sp>
        <p:nvSpPr>
          <p:cNvPr id="3" name="Fluxograma: Conector 2">
            <a:extLst>
              <a:ext uri="{FF2B5EF4-FFF2-40B4-BE49-F238E27FC236}">
                <a16:creationId xmlns:a16="http://schemas.microsoft.com/office/drawing/2014/main" id="{6C456C75-A17C-44F6-91FA-E66D6496DD82}"/>
              </a:ext>
            </a:extLst>
          </p:cNvPr>
          <p:cNvSpPr/>
          <p:nvPr/>
        </p:nvSpPr>
        <p:spPr>
          <a:xfrm>
            <a:off x="9613344" y="688129"/>
            <a:ext cx="1431296" cy="1396857"/>
          </a:xfrm>
          <a:prstGeom prst="flowChartConnector">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Gráfico 3" descr="Grupo com preenchimento sólido">
            <a:extLst>
              <a:ext uri="{FF2B5EF4-FFF2-40B4-BE49-F238E27FC236}">
                <a16:creationId xmlns:a16="http://schemas.microsoft.com/office/drawing/2014/main" id="{DA723828-8D5C-A8C9-647D-192BE77EC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1792" y="876923"/>
            <a:ext cx="914400" cy="914400"/>
          </a:xfrm>
          <a:prstGeom prst="rect">
            <a:avLst/>
          </a:prstGeom>
        </p:spPr>
      </p:pic>
      <p:sp>
        <p:nvSpPr>
          <p:cNvPr id="5" name="Fluxograma: Conector 4">
            <a:extLst>
              <a:ext uri="{FF2B5EF4-FFF2-40B4-BE49-F238E27FC236}">
                <a16:creationId xmlns:a16="http://schemas.microsoft.com/office/drawing/2014/main" id="{A927B51D-193B-C6F4-926D-831590508CBD}"/>
              </a:ext>
            </a:extLst>
          </p:cNvPr>
          <p:cNvSpPr/>
          <p:nvPr/>
        </p:nvSpPr>
        <p:spPr>
          <a:xfrm>
            <a:off x="9054109" y="1973431"/>
            <a:ext cx="1169753" cy="1074821"/>
          </a:xfrm>
          <a:prstGeom prst="flowChartConnector">
            <a:avLst/>
          </a:prstGeom>
          <a:solidFill>
            <a:srgbClr val="DD7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t>74,8%</a:t>
            </a:r>
            <a:endParaRPr lang="pt-BR" b="1" dirty="0"/>
          </a:p>
        </p:txBody>
      </p:sp>
      <p:sp>
        <p:nvSpPr>
          <p:cNvPr id="12" name="CaixaDeTexto 11">
            <a:extLst>
              <a:ext uri="{FF2B5EF4-FFF2-40B4-BE49-F238E27FC236}">
                <a16:creationId xmlns:a16="http://schemas.microsoft.com/office/drawing/2014/main" id="{742E51CA-5137-837C-A7EC-0C156DDF92E2}"/>
              </a:ext>
            </a:extLst>
          </p:cNvPr>
          <p:cNvSpPr txBox="1"/>
          <p:nvPr/>
        </p:nvSpPr>
        <p:spPr>
          <a:xfrm>
            <a:off x="9054110" y="2997452"/>
            <a:ext cx="2811310" cy="1754326"/>
          </a:xfrm>
          <a:prstGeom prst="rect">
            <a:avLst/>
          </a:prstGeom>
          <a:noFill/>
        </p:spPr>
        <p:txBody>
          <a:bodyPr wrap="square" rtlCol="0">
            <a:spAutoFit/>
          </a:bodyPr>
          <a:lstStyle/>
          <a:p>
            <a:r>
              <a:rPr lang="pt-BR" dirty="0">
                <a:solidFill>
                  <a:schemeClr val="bg1"/>
                </a:solidFill>
                <a:latin typeface="Bahnschrift" panose="020B0502040204020203" pitchFamily="34" charset="0"/>
              </a:rPr>
              <a:t>	     </a:t>
            </a:r>
            <a:r>
              <a:rPr lang="pt-BR" b="1" dirty="0">
                <a:solidFill>
                  <a:schemeClr val="bg2"/>
                </a:solidFill>
                <a:latin typeface="Bahnschrift" panose="020B0502040204020203" pitchFamily="34" charset="0"/>
              </a:rPr>
              <a:t>Gráfico 1</a:t>
            </a:r>
          </a:p>
          <a:p>
            <a:r>
              <a:rPr lang="pt-BR" dirty="0">
                <a:solidFill>
                  <a:schemeClr val="bg1"/>
                </a:solidFill>
                <a:latin typeface="Bahnschrift" panose="020B0502040204020203" pitchFamily="34" charset="0"/>
              </a:rPr>
              <a:t>A faixa etária entre 21 e 60 anos apresentou maior predominância de resultados positivos para COVID-19.</a:t>
            </a:r>
          </a:p>
        </p:txBody>
      </p:sp>
      <p:sp>
        <p:nvSpPr>
          <p:cNvPr id="13" name="CaixaDeTexto 12">
            <a:extLst>
              <a:ext uri="{FF2B5EF4-FFF2-40B4-BE49-F238E27FC236}">
                <a16:creationId xmlns:a16="http://schemas.microsoft.com/office/drawing/2014/main" id="{CEDF0F69-1D94-9EA1-D2A9-DAB4A24EA7B8}"/>
              </a:ext>
            </a:extLst>
          </p:cNvPr>
          <p:cNvSpPr txBox="1"/>
          <p:nvPr/>
        </p:nvSpPr>
        <p:spPr>
          <a:xfrm>
            <a:off x="9054109" y="4697793"/>
            <a:ext cx="2811310" cy="1754326"/>
          </a:xfrm>
          <a:prstGeom prst="rect">
            <a:avLst/>
          </a:prstGeom>
          <a:noFill/>
        </p:spPr>
        <p:txBody>
          <a:bodyPr wrap="square" rtlCol="0">
            <a:spAutoFit/>
          </a:bodyPr>
          <a:lstStyle/>
          <a:p>
            <a:r>
              <a:rPr lang="pt-BR" dirty="0">
                <a:solidFill>
                  <a:schemeClr val="bg2"/>
                </a:solidFill>
                <a:latin typeface="Bahnschrift" panose="020B0502040204020203" pitchFamily="34" charset="0"/>
              </a:rPr>
              <a:t>	     </a:t>
            </a:r>
            <a:r>
              <a:rPr lang="pt-BR" b="1" dirty="0">
                <a:solidFill>
                  <a:schemeClr val="bg2"/>
                </a:solidFill>
                <a:latin typeface="Bahnschrift" panose="020B0502040204020203" pitchFamily="34" charset="0"/>
              </a:rPr>
              <a:t>Gráfico 2</a:t>
            </a:r>
          </a:p>
          <a:p>
            <a:r>
              <a:rPr lang="pt-BR" dirty="0">
                <a:solidFill>
                  <a:schemeClr val="bg1"/>
                </a:solidFill>
                <a:latin typeface="Bahnschrift" panose="020B0502040204020203" pitchFamily="34" charset="0"/>
              </a:rPr>
              <a:t>Entre os entrevistados que relataram perda de olfato ou paladar, a maioria pertence à faixa etária de 21 a 60 anos.</a:t>
            </a:r>
          </a:p>
        </p:txBody>
      </p:sp>
      <p:pic>
        <p:nvPicPr>
          <p:cNvPr id="7" name="Imagem 6">
            <a:extLst>
              <a:ext uri="{FF2B5EF4-FFF2-40B4-BE49-F238E27FC236}">
                <a16:creationId xmlns:a16="http://schemas.microsoft.com/office/drawing/2014/main" id="{AF42F999-6701-AFE7-7DF2-0224B38635FB}"/>
              </a:ext>
            </a:extLst>
          </p:cNvPr>
          <p:cNvPicPr>
            <a:picLocks noChangeAspect="1"/>
          </p:cNvPicPr>
          <p:nvPr/>
        </p:nvPicPr>
        <p:blipFill>
          <a:blip r:embed="rId6"/>
          <a:stretch>
            <a:fillRect/>
          </a:stretch>
        </p:blipFill>
        <p:spPr>
          <a:xfrm>
            <a:off x="219360" y="798550"/>
            <a:ext cx="8372475" cy="4210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358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8B03E4B-C00C-4111-A09E-26AD0408E3CE}"/>
              </a:ext>
            </a:extLst>
          </p:cNvPr>
          <p:cNvPicPr>
            <a:picLocks noChangeAspect="1"/>
          </p:cNvPicPr>
          <p:nvPr/>
        </p:nvPicPr>
        <p:blipFill>
          <a:blip r:embed="rId2"/>
          <a:stretch>
            <a:fillRect/>
          </a:stretch>
        </p:blipFill>
        <p:spPr>
          <a:xfrm>
            <a:off x="286147" y="943393"/>
            <a:ext cx="8520654" cy="4528996"/>
          </a:xfrm>
          <a:prstGeom prst="rect">
            <a:avLst/>
          </a:prstGeom>
          <a:ln>
            <a:noFill/>
          </a:ln>
          <a:effectLst>
            <a:outerShdw blurRad="292100" dist="139700" dir="2700000" algn="tl" rotWithShape="0">
              <a:srgbClr val="333333">
                <a:alpha val="65000"/>
              </a:srgbClr>
            </a:outerShdw>
          </a:effectLst>
        </p:spPr>
      </p:pic>
      <p:sp>
        <p:nvSpPr>
          <p:cNvPr id="6" name="CaixaDeTexto 5">
            <a:extLst>
              <a:ext uri="{FF2B5EF4-FFF2-40B4-BE49-F238E27FC236}">
                <a16:creationId xmlns:a16="http://schemas.microsoft.com/office/drawing/2014/main" id="{B4EEF34B-ACFC-4E4D-875F-6D18A8D8F362}"/>
              </a:ext>
            </a:extLst>
          </p:cNvPr>
          <p:cNvSpPr txBox="1"/>
          <p:nvPr/>
        </p:nvSpPr>
        <p:spPr>
          <a:xfrm>
            <a:off x="283529" y="90664"/>
            <a:ext cx="7689397" cy="707886"/>
          </a:xfrm>
          <a:prstGeom prst="rect">
            <a:avLst/>
          </a:prstGeom>
          <a:noFill/>
        </p:spPr>
        <p:txBody>
          <a:bodyPr wrap="square" rtlCol="0">
            <a:spAutoFit/>
          </a:bodyPr>
          <a:lstStyle/>
          <a:p>
            <a:r>
              <a:rPr lang="pt-BR" sz="4000" b="1" dirty="0"/>
              <a:t>Entrevistados</a:t>
            </a:r>
            <a:endParaRPr lang="pt-BR" sz="3600" b="1" dirty="0"/>
          </a:p>
        </p:txBody>
      </p:sp>
      <p:sp>
        <p:nvSpPr>
          <p:cNvPr id="8" name="Retângulo: Cantos Arredondados 7">
            <a:extLst>
              <a:ext uri="{FF2B5EF4-FFF2-40B4-BE49-F238E27FC236}">
                <a16:creationId xmlns:a16="http://schemas.microsoft.com/office/drawing/2014/main" id="{C794FB10-32FF-4B0A-B16E-059036B840C1}"/>
              </a:ext>
            </a:extLst>
          </p:cNvPr>
          <p:cNvSpPr/>
          <p:nvPr/>
        </p:nvSpPr>
        <p:spPr>
          <a:xfrm>
            <a:off x="283529" y="5738608"/>
            <a:ext cx="8523272"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9" name="Gráfico 8" descr="Banco de dados com preenchimento sólido">
            <a:extLst>
              <a:ext uri="{FF2B5EF4-FFF2-40B4-BE49-F238E27FC236}">
                <a16:creationId xmlns:a16="http://schemas.microsoft.com/office/drawing/2014/main" id="{3607156B-9AA6-4A41-930E-9A04F28ABA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529" y="5738608"/>
            <a:ext cx="914400" cy="914400"/>
          </a:xfrm>
          <a:prstGeom prst="rect">
            <a:avLst/>
          </a:prstGeom>
        </p:spPr>
      </p:pic>
      <p:sp>
        <p:nvSpPr>
          <p:cNvPr id="14" name="CaixaDeTexto 13">
            <a:extLst>
              <a:ext uri="{FF2B5EF4-FFF2-40B4-BE49-F238E27FC236}">
                <a16:creationId xmlns:a16="http://schemas.microsoft.com/office/drawing/2014/main" id="{6FFC8B27-5A7A-4C21-AE56-904E1DFBD99C}"/>
              </a:ext>
            </a:extLst>
          </p:cNvPr>
          <p:cNvSpPr txBox="1"/>
          <p:nvPr/>
        </p:nvSpPr>
        <p:spPr>
          <a:xfrm>
            <a:off x="1197929" y="5914344"/>
            <a:ext cx="7108426" cy="615553"/>
          </a:xfrm>
          <a:prstGeom prst="rect">
            <a:avLst/>
          </a:prstGeom>
          <a:noFill/>
        </p:spPr>
        <p:txBody>
          <a:bodyPr wrap="square" rtlCol="0">
            <a:spAutoFit/>
          </a:bodyPr>
          <a:lstStyle/>
          <a:p>
            <a:r>
              <a:rPr lang="pt-BR" sz="1600" dirty="0">
                <a:solidFill>
                  <a:schemeClr val="bg1"/>
                </a:solidFill>
                <a:latin typeface="Bahnschrift" panose="020B0502040204020203" pitchFamily="34" charset="0"/>
              </a:rPr>
              <a:t>Característica de escolaridade dos entrevistados</a:t>
            </a:r>
          </a:p>
          <a:p>
            <a:endParaRPr lang="pt-BR" dirty="0"/>
          </a:p>
        </p:txBody>
      </p:sp>
      <p:sp>
        <p:nvSpPr>
          <p:cNvPr id="2" name="Retângulo: Cantos Arredondados 1">
            <a:extLst>
              <a:ext uri="{FF2B5EF4-FFF2-40B4-BE49-F238E27FC236}">
                <a16:creationId xmlns:a16="http://schemas.microsoft.com/office/drawing/2014/main" id="{6DD09E0A-F0BE-CC49-AEFD-3EC04E015950}"/>
              </a:ext>
            </a:extLst>
          </p:cNvPr>
          <p:cNvSpPr/>
          <p:nvPr/>
        </p:nvSpPr>
        <p:spPr>
          <a:xfrm>
            <a:off x="9065249" y="1611350"/>
            <a:ext cx="2843222" cy="504165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bg2"/>
              </a:solidFill>
              <a:latin typeface="Bahnschrift" panose="020B0502040204020203" pitchFamily="34" charset="0"/>
            </a:endParaRPr>
          </a:p>
          <a:p>
            <a:pPr algn="ctr"/>
            <a:r>
              <a:rPr lang="pt-BR" b="1" dirty="0">
                <a:solidFill>
                  <a:schemeClr val="bg2"/>
                </a:solidFill>
                <a:latin typeface="Bahnschrift" panose="020B0502040204020203" pitchFamily="34" charset="0"/>
              </a:rPr>
              <a:t>População</a:t>
            </a:r>
          </a:p>
          <a:p>
            <a:pPr algn="ctr"/>
            <a:endParaRPr lang="pt-BR" dirty="0">
              <a:solidFill>
                <a:schemeClr val="bg2"/>
              </a:solidFill>
              <a:latin typeface="Bahnschrift" panose="020B0502040204020203" pitchFamily="34" charset="0"/>
            </a:endParaRPr>
          </a:p>
          <a:p>
            <a:pPr algn="ctr"/>
            <a:r>
              <a:rPr lang="pt-BR" b="1" dirty="0">
                <a:solidFill>
                  <a:schemeClr val="bg1"/>
                </a:solidFill>
                <a:latin typeface="Bahnschrift" panose="020B0502040204020203" pitchFamily="34" charset="0"/>
              </a:rPr>
              <a:t>387.986 </a:t>
            </a:r>
            <a:r>
              <a:rPr lang="pt-BR" dirty="0">
                <a:solidFill>
                  <a:schemeClr val="bg1"/>
                </a:solidFill>
                <a:latin typeface="Bahnschrift" panose="020B0502040204020203" pitchFamily="34" charset="0"/>
              </a:rPr>
              <a:t>entrevistados tem o grau de escolaridade do ensino fundamental incompleto. </a:t>
            </a:r>
          </a:p>
          <a:p>
            <a:pPr algn="ctr"/>
            <a:r>
              <a:rPr lang="pt-BR" dirty="0">
                <a:solidFill>
                  <a:schemeClr val="bg1"/>
                </a:solidFill>
                <a:latin typeface="Bahnschrift" panose="020B0502040204020203" pitchFamily="34" charset="0"/>
              </a:rPr>
              <a:t>A formação superior e pós-graduação representam uma pequena parcela, indicando que a maioria da população tem níveis educacionais mais baixos.</a:t>
            </a:r>
            <a:endParaRPr lang="pt-BR" dirty="0"/>
          </a:p>
        </p:txBody>
      </p:sp>
      <p:sp>
        <p:nvSpPr>
          <p:cNvPr id="3" name="Fluxograma: Conector 2">
            <a:extLst>
              <a:ext uri="{FF2B5EF4-FFF2-40B4-BE49-F238E27FC236}">
                <a16:creationId xmlns:a16="http://schemas.microsoft.com/office/drawing/2014/main" id="{4BEECF3D-8B2C-F828-A4C8-F1BD777906B9}"/>
              </a:ext>
            </a:extLst>
          </p:cNvPr>
          <p:cNvSpPr/>
          <p:nvPr/>
        </p:nvSpPr>
        <p:spPr>
          <a:xfrm>
            <a:off x="9771212" y="576601"/>
            <a:ext cx="1431296" cy="1396857"/>
          </a:xfrm>
          <a:prstGeom prst="flowChartConnector">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Gráfico 3" descr="Grupo com preenchimento sólido">
            <a:extLst>
              <a:ext uri="{FF2B5EF4-FFF2-40B4-BE49-F238E27FC236}">
                <a16:creationId xmlns:a16="http://schemas.microsoft.com/office/drawing/2014/main" id="{13248CF8-0C15-A14F-87B1-9130FA96E6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9660" y="798550"/>
            <a:ext cx="914400" cy="914400"/>
          </a:xfrm>
          <a:prstGeom prst="rect">
            <a:avLst/>
          </a:prstGeom>
        </p:spPr>
      </p:pic>
    </p:spTree>
    <p:extLst>
      <p:ext uri="{BB962C8B-B14F-4D97-AF65-F5344CB8AC3E}">
        <p14:creationId xmlns:p14="http://schemas.microsoft.com/office/powerpoint/2010/main" val="224761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140289" y="90664"/>
            <a:ext cx="8339982" cy="707886"/>
          </a:xfrm>
          <a:prstGeom prst="rect">
            <a:avLst/>
          </a:prstGeom>
          <a:noFill/>
        </p:spPr>
        <p:txBody>
          <a:bodyPr wrap="square" rtlCol="0">
            <a:spAutoFit/>
          </a:bodyPr>
          <a:lstStyle/>
          <a:p>
            <a:r>
              <a:rPr lang="pt-BR" sz="4000" b="1" dirty="0"/>
              <a:t>Entrevistados</a:t>
            </a:r>
            <a:endParaRPr lang="pt-BR" sz="3600" b="1" dirty="0"/>
          </a:p>
        </p:txBody>
      </p:sp>
      <p:sp>
        <p:nvSpPr>
          <p:cNvPr id="14" name="Retângulo: Cantos Arredondados 13">
            <a:extLst>
              <a:ext uri="{FF2B5EF4-FFF2-40B4-BE49-F238E27FC236}">
                <a16:creationId xmlns:a16="http://schemas.microsoft.com/office/drawing/2014/main" id="{E06555C7-23AB-441F-B78F-720D19E528A1}"/>
              </a:ext>
            </a:extLst>
          </p:cNvPr>
          <p:cNvSpPr/>
          <p:nvPr/>
        </p:nvSpPr>
        <p:spPr>
          <a:xfrm>
            <a:off x="9121954" y="1501253"/>
            <a:ext cx="2843222" cy="4953841"/>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latin typeface="Bahnschrift" panose="020B0502040204020203" pitchFamily="34" charset="0"/>
            </a:endParaRPr>
          </a:p>
          <a:p>
            <a:pPr algn="ctr"/>
            <a:endParaRPr lang="pt-BR" b="1" dirty="0">
              <a:solidFill>
                <a:schemeClr val="tx1"/>
              </a:solidFill>
              <a:latin typeface="Bahnschrift" panose="020B0502040204020203" pitchFamily="34" charset="0"/>
            </a:endParaRPr>
          </a:p>
          <a:p>
            <a:pPr algn="ctr"/>
            <a:r>
              <a:rPr lang="pt-BR" b="1" dirty="0">
                <a:solidFill>
                  <a:schemeClr val="bg2"/>
                </a:solidFill>
                <a:latin typeface="Bahnschrift" panose="020B0502040204020203" pitchFamily="34" charset="0"/>
              </a:rPr>
              <a:t>31.140 dos entrevistados</a:t>
            </a:r>
            <a:r>
              <a:rPr lang="pt-BR" b="1" dirty="0">
                <a:solidFill>
                  <a:schemeClr val="tx1"/>
                </a:solidFill>
                <a:latin typeface="Bahnschrift" panose="020B0502040204020203" pitchFamily="34" charset="0"/>
              </a:rPr>
              <a:t> </a:t>
            </a:r>
            <a:r>
              <a:rPr lang="pt-BR" dirty="0">
                <a:solidFill>
                  <a:schemeClr val="tx1"/>
                </a:solidFill>
                <a:latin typeface="Bahnschrift" panose="020B0502040204020203" pitchFamily="34" charset="0"/>
              </a:rPr>
              <a:t>tem cargos e ocupações profissionais no setor braçal, a maior parte dessa população necessita aplicar a força de trabalho de forma presencial, o que deixa os profissionais mais expostos ao Covid.</a:t>
            </a:r>
          </a:p>
          <a:p>
            <a:pPr algn="ctr"/>
            <a:endParaRPr lang="pt-BR" dirty="0">
              <a:solidFill>
                <a:schemeClr val="bg1"/>
              </a:solidFill>
              <a:latin typeface="Bahnschrift" panose="020B0502040204020203" pitchFamily="34" charset="0"/>
            </a:endParaRPr>
          </a:p>
          <a:p>
            <a:pPr algn="ctr"/>
            <a:endParaRPr lang="pt-BR" dirty="0"/>
          </a:p>
        </p:txBody>
      </p:sp>
      <p:sp>
        <p:nvSpPr>
          <p:cNvPr id="15" name="Fluxograma: Conector 14">
            <a:extLst>
              <a:ext uri="{FF2B5EF4-FFF2-40B4-BE49-F238E27FC236}">
                <a16:creationId xmlns:a16="http://schemas.microsoft.com/office/drawing/2014/main" id="{5A731D3A-3DEB-4A99-8ED4-4DEC072FD01D}"/>
              </a:ext>
            </a:extLst>
          </p:cNvPr>
          <p:cNvSpPr/>
          <p:nvPr/>
        </p:nvSpPr>
        <p:spPr>
          <a:xfrm>
            <a:off x="9827917" y="798549"/>
            <a:ext cx="1431296" cy="1396857"/>
          </a:xfrm>
          <a:prstGeom prst="flowChartConnector">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Gráfico 18" descr="Grupo com preenchimento sólido">
            <a:extLst>
              <a:ext uri="{FF2B5EF4-FFF2-40B4-BE49-F238E27FC236}">
                <a16:creationId xmlns:a16="http://schemas.microsoft.com/office/drawing/2014/main" id="{A7A95462-4754-4302-9287-359B16B60B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9452" y="1039778"/>
            <a:ext cx="914400" cy="914400"/>
          </a:xfrm>
          <a:prstGeom prst="rect">
            <a:avLst/>
          </a:prstGeom>
        </p:spPr>
      </p:pic>
      <p:sp>
        <p:nvSpPr>
          <p:cNvPr id="22" name="Retângulo: Cantos Arredondados 21">
            <a:extLst>
              <a:ext uri="{FF2B5EF4-FFF2-40B4-BE49-F238E27FC236}">
                <a16:creationId xmlns:a16="http://schemas.microsoft.com/office/drawing/2014/main" id="{AF857187-3265-40E1-8DE2-3CF9DC7F0F14}"/>
              </a:ext>
            </a:extLst>
          </p:cNvPr>
          <p:cNvSpPr/>
          <p:nvPr/>
        </p:nvSpPr>
        <p:spPr>
          <a:xfrm>
            <a:off x="226824" y="5602249"/>
            <a:ext cx="8660823"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23" name="Gráfico 22" descr="Banco de dados com preenchimento sólido">
            <a:extLst>
              <a:ext uri="{FF2B5EF4-FFF2-40B4-BE49-F238E27FC236}">
                <a16:creationId xmlns:a16="http://schemas.microsoft.com/office/drawing/2014/main" id="{0410E41C-41E8-4A18-8FA2-9CF323D12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824" y="5602249"/>
            <a:ext cx="914400" cy="914400"/>
          </a:xfrm>
          <a:prstGeom prst="rect">
            <a:avLst/>
          </a:prstGeom>
        </p:spPr>
      </p:pic>
      <p:sp>
        <p:nvSpPr>
          <p:cNvPr id="4" name="CaixaDeTexto 3">
            <a:extLst>
              <a:ext uri="{FF2B5EF4-FFF2-40B4-BE49-F238E27FC236}">
                <a16:creationId xmlns:a16="http://schemas.microsoft.com/office/drawing/2014/main" id="{65AE54B0-DF7B-4313-945B-2E9FE8E0AD2A}"/>
              </a:ext>
            </a:extLst>
          </p:cNvPr>
          <p:cNvSpPr txBox="1"/>
          <p:nvPr/>
        </p:nvSpPr>
        <p:spPr>
          <a:xfrm>
            <a:off x="1035992" y="5839541"/>
            <a:ext cx="7042485" cy="615553"/>
          </a:xfrm>
          <a:prstGeom prst="rect">
            <a:avLst/>
          </a:prstGeom>
          <a:noFill/>
        </p:spPr>
        <p:txBody>
          <a:bodyPr wrap="square" rtlCol="0">
            <a:spAutoFit/>
          </a:bodyPr>
          <a:lstStyle/>
          <a:p>
            <a:r>
              <a:rPr lang="pt-BR" sz="1600" dirty="0">
                <a:solidFill>
                  <a:schemeClr val="bg1"/>
                </a:solidFill>
                <a:latin typeface="Bahnschrift" panose="020B0502040204020203" pitchFamily="34" charset="0"/>
              </a:rPr>
              <a:t>Característica de cargos e ocupações dos entrevistados</a:t>
            </a:r>
          </a:p>
          <a:p>
            <a:endParaRPr lang="pt-BR" dirty="0"/>
          </a:p>
        </p:txBody>
      </p:sp>
      <p:pic>
        <p:nvPicPr>
          <p:cNvPr id="2" name="Imagem 1" descr="Gráfico, Gráfico de barras&#10;&#10;Descrição gerada automaticamente">
            <a:extLst>
              <a:ext uri="{FF2B5EF4-FFF2-40B4-BE49-F238E27FC236}">
                <a16:creationId xmlns:a16="http://schemas.microsoft.com/office/drawing/2014/main" id="{DFF0B4EB-D45C-E8C1-D361-CEF8804F1922}"/>
              </a:ext>
            </a:extLst>
          </p:cNvPr>
          <p:cNvPicPr>
            <a:picLocks noChangeAspect="1"/>
          </p:cNvPicPr>
          <p:nvPr/>
        </p:nvPicPr>
        <p:blipFill>
          <a:blip r:embed="rId6"/>
          <a:stretch>
            <a:fillRect/>
          </a:stretch>
        </p:blipFill>
        <p:spPr>
          <a:xfrm>
            <a:off x="218544" y="1283069"/>
            <a:ext cx="8725808" cy="3834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11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547666" y="90664"/>
            <a:ext cx="8339982" cy="707886"/>
          </a:xfrm>
          <a:prstGeom prst="rect">
            <a:avLst/>
          </a:prstGeom>
          <a:noFill/>
        </p:spPr>
        <p:txBody>
          <a:bodyPr wrap="square" rtlCol="0">
            <a:spAutoFit/>
          </a:bodyPr>
          <a:lstStyle/>
          <a:p>
            <a:r>
              <a:rPr lang="pt-BR" sz="4000" b="1" dirty="0"/>
              <a:t>Entrevistados</a:t>
            </a:r>
            <a:endParaRPr lang="pt-BR" sz="3600" b="1" dirty="0"/>
          </a:p>
        </p:txBody>
      </p:sp>
      <p:sp>
        <p:nvSpPr>
          <p:cNvPr id="22" name="Retângulo: Cantos Arredondados 21">
            <a:extLst>
              <a:ext uri="{FF2B5EF4-FFF2-40B4-BE49-F238E27FC236}">
                <a16:creationId xmlns:a16="http://schemas.microsoft.com/office/drawing/2014/main" id="{AF857187-3265-40E1-8DE2-3CF9DC7F0F14}"/>
              </a:ext>
            </a:extLst>
          </p:cNvPr>
          <p:cNvSpPr/>
          <p:nvPr/>
        </p:nvSpPr>
        <p:spPr>
          <a:xfrm>
            <a:off x="483639" y="5738608"/>
            <a:ext cx="8292039"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23" name="Gráfico 22" descr="Banco de dados com preenchimento sólido">
            <a:extLst>
              <a:ext uri="{FF2B5EF4-FFF2-40B4-BE49-F238E27FC236}">
                <a16:creationId xmlns:a16="http://schemas.microsoft.com/office/drawing/2014/main" id="{0410E41C-41E8-4A18-8FA2-9CF323D12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639" y="5689846"/>
            <a:ext cx="914400" cy="914400"/>
          </a:xfrm>
          <a:prstGeom prst="rect">
            <a:avLst/>
          </a:prstGeom>
        </p:spPr>
      </p:pic>
      <p:pic>
        <p:nvPicPr>
          <p:cNvPr id="4" name="Imagem 3">
            <a:extLst>
              <a:ext uri="{FF2B5EF4-FFF2-40B4-BE49-F238E27FC236}">
                <a16:creationId xmlns:a16="http://schemas.microsoft.com/office/drawing/2014/main" id="{72C69147-1566-4007-AA35-E5FE883FC702}"/>
              </a:ext>
            </a:extLst>
          </p:cNvPr>
          <p:cNvPicPr>
            <a:picLocks noChangeAspect="1"/>
          </p:cNvPicPr>
          <p:nvPr/>
        </p:nvPicPr>
        <p:blipFill>
          <a:blip r:embed="rId4"/>
          <a:stretch>
            <a:fillRect/>
          </a:stretch>
        </p:blipFill>
        <p:spPr>
          <a:xfrm>
            <a:off x="483639" y="789092"/>
            <a:ext cx="8292039" cy="4793561"/>
          </a:xfrm>
          <a:prstGeom prst="rect">
            <a:avLst/>
          </a:prstGeom>
          <a:ln>
            <a:noFill/>
          </a:ln>
          <a:effectLst>
            <a:outerShdw blurRad="292100" dist="139700" dir="2700000" algn="tl" rotWithShape="0">
              <a:srgbClr val="333333">
                <a:alpha val="65000"/>
              </a:srgbClr>
            </a:outerShdw>
          </a:effectLst>
        </p:spPr>
      </p:pic>
      <p:sp>
        <p:nvSpPr>
          <p:cNvPr id="13" name="Fluxograma: Conector fora de Página 12">
            <a:extLst>
              <a:ext uri="{FF2B5EF4-FFF2-40B4-BE49-F238E27FC236}">
                <a16:creationId xmlns:a16="http://schemas.microsoft.com/office/drawing/2014/main" id="{6FCFD01E-AB9F-4744-98D0-5352F64AF069}"/>
              </a:ext>
            </a:extLst>
          </p:cNvPr>
          <p:cNvSpPr/>
          <p:nvPr/>
        </p:nvSpPr>
        <p:spPr>
          <a:xfrm>
            <a:off x="8943796" y="1672389"/>
            <a:ext cx="2470485" cy="3513221"/>
          </a:xfrm>
          <a:prstGeom prst="flowChartOffpageConnector">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1443BE44-F73F-4D8A-A2F5-0C245A47EC58}"/>
              </a:ext>
            </a:extLst>
          </p:cNvPr>
          <p:cNvSpPr/>
          <p:nvPr/>
        </p:nvSpPr>
        <p:spPr>
          <a:xfrm>
            <a:off x="8859738" y="773728"/>
            <a:ext cx="2638603" cy="965534"/>
          </a:xfrm>
          <a:prstGeom prst="roundRect">
            <a:avLst/>
          </a:prstGeom>
          <a:solidFill>
            <a:schemeClr val="accent3">
              <a:lumMod val="40000"/>
              <a:lumOff val="60000"/>
            </a:schemeClr>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Gráfico 16" descr="Maleta com preenchimento sólido">
            <a:extLst>
              <a:ext uri="{FF2B5EF4-FFF2-40B4-BE49-F238E27FC236}">
                <a16:creationId xmlns:a16="http://schemas.microsoft.com/office/drawing/2014/main" id="{3B98D0FE-C2A4-4FFA-88FF-300E4A3234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5691" y="898129"/>
            <a:ext cx="914400" cy="914400"/>
          </a:xfrm>
          <a:prstGeom prst="rect">
            <a:avLst/>
          </a:prstGeom>
        </p:spPr>
      </p:pic>
      <p:sp>
        <p:nvSpPr>
          <p:cNvPr id="18" name="CaixaDeTexto 17">
            <a:extLst>
              <a:ext uri="{FF2B5EF4-FFF2-40B4-BE49-F238E27FC236}">
                <a16:creationId xmlns:a16="http://schemas.microsoft.com/office/drawing/2014/main" id="{A2089D70-F866-48DA-9C53-AA789E914BDB}"/>
              </a:ext>
            </a:extLst>
          </p:cNvPr>
          <p:cNvSpPr txBox="1"/>
          <p:nvPr/>
        </p:nvSpPr>
        <p:spPr>
          <a:xfrm>
            <a:off x="9084326" y="1643084"/>
            <a:ext cx="2189424" cy="2954655"/>
          </a:xfrm>
          <a:prstGeom prst="rect">
            <a:avLst/>
          </a:prstGeom>
          <a:noFill/>
        </p:spPr>
        <p:txBody>
          <a:bodyPr wrap="square" rtlCol="0">
            <a:spAutoFit/>
          </a:bodyPr>
          <a:lstStyle/>
          <a:p>
            <a:pPr algn="ctr"/>
            <a:endParaRPr lang="pt-BR" dirty="0">
              <a:latin typeface="Bahnschrift" panose="020B0502040204020203" pitchFamily="34" charset="0"/>
            </a:endParaRPr>
          </a:p>
          <a:p>
            <a:pPr algn="ctr"/>
            <a:endParaRPr lang="pt-BR" dirty="0">
              <a:latin typeface="Bahnschrift" panose="020B0502040204020203" pitchFamily="34" charset="0"/>
            </a:endParaRPr>
          </a:p>
          <a:p>
            <a:pPr algn="ctr"/>
            <a:r>
              <a:rPr lang="pt-BR" sz="2000" b="1" dirty="0">
                <a:latin typeface="Bahnschrift" panose="020B0502040204020203" pitchFamily="34" charset="0"/>
              </a:rPr>
              <a:t>Mais de 175.000 dos entrevistados </a:t>
            </a:r>
          </a:p>
          <a:p>
            <a:pPr algn="ctr"/>
            <a:r>
              <a:rPr lang="pt-BR" dirty="0">
                <a:latin typeface="Bahnschrift" panose="020B0502040204020203" pitchFamily="34" charset="0"/>
              </a:rPr>
              <a:t>ganham um salário na faixa de R$801 a R$1.600</a:t>
            </a:r>
          </a:p>
          <a:p>
            <a:pPr algn="ctr"/>
            <a:r>
              <a:rPr lang="pt-BR" dirty="0">
                <a:latin typeface="Bahnschrift" panose="020B0502040204020203" pitchFamily="34" charset="0"/>
              </a:rPr>
              <a:t>Renda que atinge um salário mínimo</a:t>
            </a:r>
          </a:p>
        </p:txBody>
      </p:sp>
      <p:sp>
        <p:nvSpPr>
          <p:cNvPr id="5" name="CaixaDeTexto 4">
            <a:extLst>
              <a:ext uri="{FF2B5EF4-FFF2-40B4-BE49-F238E27FC236}">
                <a16:creationId xmlns:a16="http://schemas.microsoft.com/office/drawing/2014/main" id="{DC5F747C-E524-422E-9731-B49F652FD19E}"/>
              </a:ext>
            </a:extLst>
          </p:cNvPr>
          <p:cNvSpPr txBox="1"/>
          <p:nvPr/>
        </p:nvSpPr>
        <p:spPr>
          <a:xfrm>
            <a:off x="1398039" y="5982296"/>
            <a:ext cx="6068409" cy="615553"/>
          </a:xfrm>
          <a:prstGeom prst="rect">
            <a:avLst/>
          </a:prstGeom>
          <a:noFill/>
        </p:spPr>
        <p:txBody>
          <a:bodyPr wrap="square" rtlCol="0">
            <a:spAutoFit/>
          </a:bodyPr>
          <a:lstStyle/>
          <a:p>
            <a:r>
              <a:rPr lang="pt-BR" sz="1600" dirty="0">
                <a:solidFill>
                  <a:schemeClr val="bg1"/>
                </a:solidFill>
                <a:latin typeface="Bahnschrift" panose="020B0502040204020203" pitchFamily="34" charset="0"/>
              </a:rPr>
              <a:t>Característica de faixa salarial dos entrevistados</a:t>
            </a:r>
          </a:p>
          <a:p>
            <a:endParaRPr lang="pt-BR" dirty="0"/>
          </a:p>
        </p:txBody>
      </p:sp>
    </p:spTree>
    <p:extLst>
      <p:ext uri="{BB962C8B-B14F-4D97-AF65-F5344CB8AC3E}">
        <p14:creationId xmlns:p14="http://schemas.microsoft.com/office/powerpoint/2010/main" val="2637546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4D2E0922-A805-4F15-8E1C-D34E5DE0FC98}"/>
              </a:ext>
            </a:extLst>
          </p:cNvPr>
          <p:cNvPicPr>
            <a:picLocks noChangeAspect="1"/>
          </p:cNvPicPr>
          <p:nvPr/>
        </p:nvPicPr>
        <p:blipFill>
          <a:blip r:embed="rId2"/>
          <a:stretch>
            <a:fillRect/>
          </a:stretch>
        </p:blipFill>
        <p:spPr>
          <a:xfrm>
            <a:off x="1376885" y="1087513"/>
            <a:ext cx="5293577" cy="4387437"/>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
        <p:nvSpPr>
          <p:cNvPr id="7" name="CaixaDeTexto 6">
            <a:extLst>
              <a:ext uri="{FF2B5EF4-FFF2-40B4-BE49-F238E27FC236}">
                <a16:creationId xmlns:a16="http://schemas.microsoft.com/office/drawing/2014/main" id="{E0CD4C20-412F-4D5D-AC37-0B065017AC03}"/>
              </a:ext>
            </a:extLst>
          </p:cNvPr>
          <p:cNvSpPr txBox="1"/>
          <p:nvPr/>
        </p:nvSpPr>
        <p:spPr>
          <a:xfrm>
            <a:off x="459433" y="79182"/>
            <a:ext cx="7347086" cy="646331"/>
          </a:xfrm>
          <a:prstGeom prst="rect">
            <a:avLst/>
          </a:prstGeom>
          <a:noFill/>
        </p:spPr>
        <p:txBody>
          <a:bodyPr wrap="square" rtlCol="0">
            <a:spAutoFit/>
          </a:bodyPr>
          <a:lstStyle/>
          <a:p>
            <a:r>
              <a:rPr lang="pt-BR" sz="3600" b="1" dirty="0"/>
              <a:t>Distribuição do modelo de trabalho</a:t>
            </a:r>
          </a:p>
        </p:txBody>
      </p:sp>
      <p:sp>
        <p:nvSpPr>
          <p:cNvPr id="9" name="Fluxograma: Conector fora de Página 8">
            <a:extLst>
              <a:ext uri="{FF2B5EF4-FFF2-40B4-BE49-F238E27FC236}">
                <a16:creationId xmlns:a16="http://schemas.microsoft.com/office/drawing/2014/main" id="{77B9B383-1301-44CC-AE60-861A68D99B90}"/>
              </a:ext>
            </a:extLst>
          </p:cNvPr>
          <p:cNvSpPr/>
          <p:nvPr/>
        </p:nvSpPr>
        <p:spPr>
          <a:xfrm>
            <a:off x="8406062" y="1860883"/>
            <a:ext cx="2534654" cy="3614067"/>
          </a:xfrm>
          <a:prstGeom prst="flowChartOffpageConnector">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12144D20-61BC-4C1F-99ED-2897C3C06352}"/>
              </a:ext>
            </a:extLst>
          </p:cNvPr>
          <p:cNvSpPr/>
          <p:nvPr/>
        </p:nvSpPr>
        <p:spPr>
          <a:xfrm>
            <a:off x="8324491" y="1087513"/>
            <a:ext cx="2682816" cy="993249"/>
          </a:xfrm>
          <a:prstGeom prst="roundRect">
            <a:avLst/>
          </a:prstGeom>
          <a:solidFill>
            <a:schemeClr val="accent3">
              <a:lumMod val="40000"/>
              <a:lumOff val="6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558668E1-5E5E-48D4-9FB6-A3B3FCDC9D81}"/>
              </a:ext>
            </a:extLst>
          </p:cNvPr>
          <p:cNvSpPr txBox="1"/>
          <p:nvPr/>
        </p:nvSpPr>
        <p:spPr>
          <a:xfrm>
            <a:off x="8518359" y="2249031"/>
            <a:ext cx="2410576" cy="1569660"/>
          </a:xfrm>
          <a:prstGeom prst="rect">
            <a:avLst/>
          </a:prstGeom>
          <a:noFill/>
        </p:spPr>
        <p:txBody>
          <a:bodyPr wrap="square" rtlCol="0">
            <a:spAutoFit/>
          </a:bodyPr>
          <a:lstStyle/>
          <a:p>
            <a:pPr algn="ctr"/>
            <a:endParaRPr lang="pt-BR" dirty="0">
              <a:latin typeface="Bahnschrift" panose="020B0502040204020203" pitchFamily="34" charset="0"/>
            </a:endParaRPr>
          </a:p>
          <a:p>
            <a:pPr algn="ctr"/>
            <a:r>
              <a:rPr lang="pt-BR" sz="2000" b="1" dirty="0">
                <a:latin typeface="Bahnschrift" panose="020B0502040204020203" pitchFamily="34" charset="0"/>
              </a:rPr>
              <a:t>69,7% dos entrevistados </a:t>
            </a:r>
            <a:r>
              <a:rPr lang="pt-BR" sz="2000" dirty="0">
                <a:latin typeface="Bahnschrift" panose="020B0502040204020203" pitchFamily="34" charset="0"/>
              </a:rPr>
              <a:t>possuem</a:t>
            </a:r>
            <a:r>
              <a:rPr lang="pt-BR" dirty="0">
                <a:latin typeface="Bahnschrift" panose="020B0502040204020203" pitchFamily="34" charset="0"/>
              </a:rPr>
              <a:t> ocupações de trabalho remoto</a:t>
            </a:r>
          </a:p>
        </p:txBody>
      </p:sp>
      <p:pic>
        <p:nvPicPr>
          <p:cNvPr id="17" name="Gráfico 16" descr="Monitor com preenchimento sólido">
            <a:extLst>
              <a:ext uri="{FF2B5EF4-FFF2-40B4-BE49-F238E27FC236}">
                <a16:creationId xmlns:a16="http://schemas.microsoft.com/office/drawing/2014/main" id="{4CDAB780-C483-4634-A75C-DD424CDB02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6612" y="1102189"/>
            <a:ext cx="978573" cy="978573"/>
          </a:xfrm>
          <a:prstGeom prst="rect">
            <a:avLst/>
          </a:prstGeom>
        </p:spPr>
      </p:pic>
      <p:sp>
        <p:nvSpPr>
          <p:cNvPr id="19" name="Retângulo: Cantos Arredondados 18">
            <a:extLst>
              <a:ext uri="{FF2B5EF4-FFF2-40B4-BE49-F238E27FC236}">
                <a16:creationId xmlns:a16="http://schemas.microsoft.com/office/drawing/2014/main" id="{0D1180D5-589C-4D90-B897-45DB13F0D228}"/>
              </a:ext>
            </a:extLst>
          </p:cNvPr>
          <p:cNvSpPr/>
          <p:nvPr/>
        </p:nvSpPr>
        <p:spPr>
          <a:xfrm>
            <a:off x="459432" y="5745691"/>
            <a:ext cx="7128484"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20" name="Gráfico 19" descr="Banco de dados com preenchimento sólido">
            <a:extLst>
              <a:ext uri="{FF2B5EF4-FFF2-40B4-BE49-F238E27FC236}">
                <a16:creationId xmlns:a16="http://schemas.microsoft.com/office/drawing/2014/main" id="{B8105814-3CC9-47A8-84C3-07891A75F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701" y="5732043"/>
            <a:ext cx="914400" cy="914400"/>
          </a:xfrm>
          <a:prstGeom prst="rect">
            <a:avLst/>
          </a:prstGeom>
        </p:spPr>
      </p:pic>
      <p:sp>
        <p:nvSpPr>
          <p:cNvPr id="21" name="CaixaDeTexto 20">
            <a:extLst>
              <a:ext uri="{FF2B5EF4-FFF2-40B4-BE49-F238E27FC236}">
                <a16:creationId xmlns:a16="http://schemas.microsoft.com/office/drawing/2014/main" id="{DD31FA62-E600-4619-8343-6C0B633AB9AA}"/>
              </a:ext>
            </a:extLst>
          </p:cNvPr>
          <p:cNvSpPr txBox="1"/>
          <p:nvPr/>
        </p:nvSpPr>
        <p:spPr>
          <a:xfrm>
            <a:off x="1182327" y="5843726"/>
            <a:ext cx="6208296" cy="861774"/>
          </a:xfrm>
          <a:prstGeom prst="rect">
            <a:avLst/>
          </a:prstGeom>
          <a:noFill/>
          <a:ln>
            <a:noFill/>
          </a:ln>
        </p:spPr>
        <p:txBody>
          <a:bodyPr wrap="square" rtlCol="0">
            <a:spAutoFit/>
          </a:bodyPr>
          <a:lstStyle/>
          <a:p>
            <a:r>
              <a:rPr lang="pt-BR" sz="1600" dirty="0">
                <a:solidFill>
                  <a:schemeClr val="bg1"/>
                </a:solidFill>
                <a:latin typeface="Bahnschrift" panose="020B0502040204020203" pitchFamily="34" charset="0"/>
              </a:rPr>
              <a:t>Característica de atuação de modelo de trabalho dos entrevistados</a:t>
            </a:r>
          </a:p>
          <a:p>
            <a:endParaRPr lang="pt-BR" dirty="0"/>
          </a:p>
        </p:txBody>
      </p:sp>
    </p:spTree>
    <p:extLst>
      <p:ext uri="{BB962C8B-B14F-4D97-AF65-F5344CB8AC3E}">
        <p14:creationId xmlns:p14="http://schemas.microsoft.com/office/powerpoint/2010/main" val="266235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189635" y="186562"/>
            <a:ext cx="10328881" cy="646331"/>
          </a:xfrm>
          <a:prstGeom prst="rect">
            <a:avLst/>
          </a:prstGeom>
          <a:noFill/>
        </p:spPr>
        <p:txBody>
          <a:bodyPr wrap="square" rtlCol="0">
            <a:spAutoFit/>
          </a:bodyPr>
          <a:lstStyle/>
          <a:p>
            <a:r>
              <a:rPr lang="pt-BR" sz="3600" b="1" dirty="0"/>
              <a:t>Entrevistados - Modelo de trabalho presencial</a:t>
            </a:r>
          </a:p>
        </p:txBody>
      </p:sp>
      <p:pic>
        <p:nvPicPr>
          <p:cNvPr id="2" name="Imagem 1">
            <a:extLst>
              <a:ext uri="{FF2B5EF4-FFF2-40B4-BE49-F238E27FC236}">
                <a16:creationId xmlns:a16="http://schemas.microsoft.com/office/drawing/2014/main" id="{6D09BF2E-76D3-583E-AAD8-BB98D46E2753}"/>
              </a:ext>
            </a:extLst>
          </p:cNvPr>
          <p:cNvPicPr>
            <a:picLocks noChangeAspect="1"/>
          </p:cNvPicPr>
          <p:nvPr/>
        </p:nvPicPr>
        <p:blipFill>
          <a:blip r:embed="rId2"/>
          <a:stretch>
            <a:fillRect/>
          </a:stretch>
        </p:blipFill>
        <p:spPr>
          <a:xfrm>
            <a:off x="189635" y="1224298"/>
            <a:ext cx="6211165" cy="2990277"/>
          </a:xfrm>
          <a:prstGeom prst="rect">
            <a:avLst/>
          </a:prstGeom>
          <a:ln>
            <a:noFill/>
          </a:ln>
          <a:effectLst>
            <a:outerShdw blurRad="292100" dist="139700" dir="2700000" algn="tl" rotWithShape="0">
              <a:srgbClr val="333333">
                <a:alpha val="65000"/>
              </a:srgbClr>
            </a:outerShdw>
          </a:effectLst>
        </p:spPr>
      </p:pic>
      <p:pic>
        <p:nvPicPr>
          <p:cNvPr id="6" name="Imagem 5" descr="Gráfico, Gráfico de linhas&#10;&#10;Descrição gerada automaticamente">
            <a:extLst>
              <a:ext uri="{FF2B5EF4-FFF2-40B4-BE49-F238E27FC236}">
                <a16:creationId xmlns:a16="http://schemas.microsoft.com/office/drawing/2014/main" id="{B93914B7-0C85-5DEB-96E1-EBE953F8DCC4}"/>
              </a:ext>
            </a:extLst>
          </p:cNvPr>
          <p:cNvPicPr>
            <a:picLocks noChangeAspect="1"/>
          </p:cNvPicPr>
          <p:nvPr/>
        </p:nvPicPr>
        <p:blipFill>
          <a:blip r:embed="rId3"/>
          <a:stretch>
            <a:fillRect/>
          </a:stretch>
        </p:blipFill>
        <p:spPr>
          <a:xfrm>
            <a:off x="6778389" y="1224298"/>
            <a:ext cx="5040642" cy="2991600"/>
          </a:xfrm>
          <a:prstGeom prst="rect">
            <a:avLst/>
          </a:prstGeom>
          <a:ln>
            <a:noFill/>
          </a:ln>
          <a:effectLst>
            <a:outerShdw blurRad="292100" dist="139700" dir="2700000" algn="tl" rotWithShape="0">
              <a:srgbClr val="333333">
                <a:alpha val="65000"/>
              </a:srgbClr>
            </a:outerShdw>
          </a:effectLst>
        </p:spPr>
      </p:pic>
      <p:sp>
        <p:nvSpPr>
          <p:cNvPr id="9" name="Fluxograma: Processo Alternativo 8">
            <a:extLst>
              <a:ext uri="{FF2B5EF4-FFF2-40B4-BE49-F238E27FC236}">
                <a16:creationId xmlns:a16="http://schemas.microsoft.com/office/drawing/2014/main" id="{7964BE4E-03F3-3796-40A7-66EE78C6216E}"/>
              </a:ext>
            </a:extLst>
          </p:cNvPr>
          <p:cNvSpPr/>
          <p:nvPr/>
        </p:nvSpPr>
        <p:spPr>
          <a:xfrm>
            <a:off x="189635" y="4945700"/>
            <a:ext cx="11629396" cy="920017"/>
          </a:xfrm>
          <a:prstGeom prst="flowChartAlternateProcess">
            <a:avLst/>
          </a:prstGeom>
          <a:solidFill>
            <a:srgbClr val="A28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latin typeface="Bahnschrift" panose="020B0502040204020203" pitchFamily="34" charset="0"/>
            </a:endParaRPr>
          </a:p>
        </p:txBody>
      </p:sp>
      <p:pic>
        <p:nvPicPr>
          <p:cNvPr id="13" name="Gráfico 12" descr="Crescimento Comercial com preenchimento sólido">
            <a:extLst>
              <a:ext uri="{FF2B5EF4-FFF2-40B4-BE49-F238E27FC236}">
                <a16:creationId xmlns:a16="http://schemas.microsoft.com/office/drawing/2014/main" id="{08F95B75-C16E-25C7-88F3-B3FE8F42A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667" y="4970061"/>
            <a:ext cx="979605" cy="871294"/>
          </a:xfrm>
          <a:prstGeom prst="rect">
            <a:avLst/>
          </a:prstGeom>
        </p:spPr>
      </p:pic>
      <p:sp>
        <p:nvSpPr>
          <p:cNvPr id="20" name="CaixaDeTexto 19">
            <a:extLst>
              <a:ext uri="{FF2B5EF4-FFF2-40B4-BE49-F238E27FC236}">
                <a16:creationId xmlns:a16="http://schemas.microsoft.com/office/drawing/2014/main" id="{206E5E8C-F698-DE14-4373-51D1125BE312}"/>
              </a:ext>
            </a:extLst>
          </p:cNvPr>
          <p:cNvSpPr txBox="1"/>
          <p:nvPr/>
        </p:nvSpPr>
        <p:spPr>
          <a:xfrm>
            <a:off x="1833454" y="5082180"/>
            <a:ext cx="9665395" cy="861774"/>
          </a:xfrm>
          <a:prstGeom prst="rect">
            <a:avLst/>
          </a:prstGeom>
          <a:noFill/>
        </p:spPr>
        <p:txBody>
          <a:bodyPr wrap="square" rtlCol="0">
            <a:spAutoFit/>
          </a:bodyPr>
          <a:lstStyle/>
          <a:p>
            <a:r>
              <a:rPr lang="pt-BR" sz="1600" dirty="0">
                <a:latin typeface="Bahnschrift" panose="020B0502040204020203" pitchFamily="34" charset="0"/>
              </a:rPr>
              <a:t>Na análise é possível observar que ao longos dos meses, o modelo de trabalho presencial tem uma leve queda, mesmo com os casos de covid em aumento</a:t>
            </a:r>
          </a:p>
          <a:p>
            <a:endParaRPr lang="pt-BR" dirty="0"/>
          </a:p>
        </p:txBody>
      </p:sp>
    </p:spTree>
    <p:extLst>
      <p:ext uri="{BB962C8B-B14F-4D97-AF65-F5344CB8AC3E}">
        <p14:creationId xmlns:p14="http://schemas.microsoft.com/office/powerpoint/2010/main" val="2333725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áfico 15" descr="Engrenagem única com preenchimento sólido">
            <a:extLst>
              <a:ext uri="{FF2B5EF4-FFF2-40B4-BE49-F238E27FC236}">
                <a16:creationId xmlns:a16="http://schemas.microsoft.com/office/drawing/2014/main" id="{4B2FE66B-974E-4DDC-AA43-139A083C28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9087" y="3652617"/>
            <a:ext cx="1218908" cy="1218908"/>
          </a:xfrm>
          <a:prstGeom prst="rect">
            <a:avLst/>
          </a:prstGeom>
        </p:spPr>
      </p:pic>
      <p:pic>
        <p:nvPicPr>
          <p:cNvPr id="3" name="Imagem 2">
            <a:extLst>
              <a:ext uri="{FF2B5EF4-FFF2-40B4-BE49-F238E27FC236}">
                <a16:creationId xmlns:a16="http://schemas.microsoft.com/office/drawing/2014/main" id="{A112264F-8C6A-404D-9D2B-2988E7AF2DD8}"/>
              </a:ext>
            </a:extLst>
          </p:cNvPr>
          <p:cNvPicPr>
            <a:picLocks noChangeAspect="1"/>
          </p:cNvPicPr>
          <p:nvPr/>
        </p:nvPicPr>
        <p:blipFill>
          <a:blip r:embed="rId4"/>
          <a:stretch>
            <a:fillRect/>
          </a:stretch>
        </p:blipFill>
        <p:spPr>
          <a:xfrm>
            <a:off x="547665" y="1096879"/>
            <a:ext cx="8391525" cy="4343400"/>
          </a:xfrm>
          <a:prstGeom prst="rect">
            <a:avLst/>
          </a:prstGeom>
          <a:ln>
            <a:noFill/>
          </a:ln>
          <a:effectLst>
            <a:outerShdw blurRad="292100" dist="139700" dir="2700000" algn="tl" rotWithShape="0">
              <a:srgbClr val="333333">
                <a:alpha val="65000"/>
              </a:srgbClr>
            </a:outerShdw>
          </a:effectLst>
        </p:spPr>
      </p:pic>
      <p:sp>
        <p:nvSpPr>
          <p:cNvPr id="12" name="CaixaDeTexto 11">
            <a:extLst>
              <a:ext uri="{FF2B5EF4-FFF2-40B4-BE49-F238E27FC236}">
                <a16:creationId xmlns:a16="http://schemas.microsoft.com/office/drawing/2014/main" id="{0E08FEBC-093B-4623-8068-6F0E4B276CBF}"/>
              </a:ext>
            </a:extLst>
          </p:cNvPr>
          <p:cNvSpPr txBox="1"/>
          <p:nvPr/>
        </p:nvSpPr>
        <p:spPr>
          <a:xfrm>
            <a:off x="547666" y="90664"/>
            <a:ext cx="6302314" cy="707886"/>
          </a:xfrm>
          <a:prstGeom prst="rect">
            <a:avLst/>
          </a:prstGeom>
          <a:noFill/>
        </p:spPr>
        <p:txBody>
          <a:bodyPr wrap="square" rtlCol="0">
            <a:spAutoFit/>
          </a:bodyPr>
          <a:lstStyle/>
          <a:p>
            <a:r>
              <a:rPr lang="pt-BR" sz="4000" b="1" dirty="0"/>
              <a:t>Avaliação Médica</a:t>
            </a:r>
            <a:endParaRPr lang="pt-BR" sz="3600" b="1" dirty="0"/>
          </a:p>
        </p:txBody>
      </p:sp>
      <p:sp>
        <p:nvSpPr>
          <p:cNvPr id="15" name="Retângulo: Cantos Arredondados 14">
            <a:extLst>
              <a:ext uri="{FF2B5EF4-FFF2-40B4-BE49-F238E27FC236}">
                <a16:creationId xmlns:a16="http://schemas.microsoft.com/office/drawing/2014/main" id="{D82A0FB5-2886-4566-8831-220DAB7A3891}"/>
              </a:ext>
            </a:extLst>
          </p:cNvPr>
          <p:cNvSpPr/>
          <p:nvPr/>
        </p:nvSpPr>
        <p:spPr>
          <a:xfrm>
            <a:off x="547665" y="5738608"/>
            <a:ext cx="8391525"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19" name="Gráfico 18" descr="Banco de dados com preenchimento sólido">
            <a:extLst>
              <a:ext uri="{FF2B5EF4-FFF2-40B4-BE49-F238E27FC236}">
                <a16:creationId xmlns:a16="http://schemas.microsoft.com/office/drawing/2014/main" id="{CA9D6CBA-B96A-48E8-81E5-0E199F52D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665" y="5738608"/>
            <a:ext cx="914400" cy="914400"/>
          </a:xfrm>
          <a:prstGeom prst="rect">
            <a:avLst/>
          </a:prstGeom>
        </p:spPr>
      </p:pic>
      <p:sp>
        <p:nvSpPr>
          <p:cNvPr id="4" name="CaixaDeTexto 3">
            <a:extLst>
              <a:ext uri="{FF2B5EF4-FFF2-40B4-BE49-F238E27FC236}">
                <a16:creationId xmlns:a16="http://schemas.microsoft.com/office/drawing/2014/main" id="{4984ACCC-1E77-4BB7-80A7-6AC4EA177614}"/>
              </a:ext>
            </a:extLst>
          </p:cNvPr>
          <p:cNvSpPr txBox="1"/>
          <p:nvPr/>
        </p:nvSpPr>
        <p:spPr>
          <a:xfrm>
            <a:off x="1462065" y="5844006"/>
            <a:ext cx="6962274" cy="861774"/>
          </a:xfrm>
          <a:prstGeom prst="rect">
            <a:avLst/>
          </a:prstGeom>
          <a:noFill/>
        </p:spPr>
        <p:txBody>
          <a:bodyPr wrap="square" rtlCol="0">
            <a:spAutoFit/>
          </a:bodyPr>
          <a:lstStyle/>
          <a:p>
            <a:r>
              <a:rPr lang="pt-BR" sz="1600" dirty="0">
                <a:solidFill>
                  <a:schemeClr val="bg1"/>
                </a:solidFill>
                <a:latin typeface="Bahnschrift" panose="020B0502040204020203" pitchFamily="34" charset="0"/>
              </a:rPr>
              <a:t>Locais mais buscados pelos entrevistados durante a fase de pandemia da COVID-19</a:t>
            </a:r>
          </a:p>
          <a:p>
            <a:endParaRPr lang="pt-BR" dirty="0"/>
          </a:p>
        </p:txBody>
      </p:sp>
      <p:sp>
        <p:nvSpPr>
          <p:cNvPr id="7" name="Retângulo: Cantos Arredondados 6">
            <a:extLst>
              <a:ext uri="{FF2B5EF4-FFF2-40B4-BE49-F238E27FC236}">
                <a16:creationId xmlns:a16="http://schemas.microsoft.com/office/drawing/2014/main" id="{6C9BCEB2-F90D-4EFE-36AF-69E8068A44AC}"/>
              </a:ext>
            </a:extLst>
          </p:cNvPr>
          <p:cNvSpPr/>
          <p:nvPr/>
        </p:nvSpPr>
        <p:spPr>
          <a:xfrm>
            <a:off x="9048334" y="1512771"/>
            <a:ext cx="2984317" cy="4502350"/>
          </a:xfrm>
          <a:prstGeom prst="roundRect">
            <a:avLst/>
          </a:prstGeom>
          <a:solidFill>
            <a:srgbClr val="DD7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tx1"/>
              </a:solidFill>
              <a:latin typeface="Bahnschrift" panose="020B0502040204020203" pitchFamily="34" charset="0"/>
            </a:endParaRPr>
          </a:p>
          <a:p>
            <a:pPr algn="ctr"/>
            <a:endParaRPr lang="pt-BR" b="1" dirty="0">
              <a:solidFill>
                <a:schemeClr val="tx1"/>
              </a:solidFill>
              <a:latin typeface="Bahnschrift" panose="020B0502040204020203" pitchFamily="34" charset="0"/>
            </a:endParaRPr>
          </a:p>
          <a:p>
            <a:pPr algn="ctr"/>
            <a:endParaRPr lang="pt-BR" b="1" dirty="0">
              <a:solidFill>
                <a:schemeClr val="tx1"/>
              </a:solidFill>
              <a:latin typeface="Bahnschrift" panose="020B0502040204020203" pitchFamily="34" charset="0"/>
            </a:endParaRPr>
          </a:p>
          <a:p>
            <a:pPr algn="ctr"/>
            <a:r>
              <a:rPr lang="pt-BR" b="1" dirty="0">
                <a:solidFill>
                  <a:schemeClr val="bg2"/>
                </a:solidFill>
                <a:latin typeface="Bahnschrift" panose="020B0502040204020203" pitchFamily="34" charset="0"/>
              </a:rPr>
              <a:t>4.543 dos entrevistados</a:t>
            </a:r>
            <a:r>
              <a:rPr lang="pt-BR" b="1" dirty="0">
                <a:solidFill>
                  <a:schemeClr val="tx1"/>
                </a:solidFill>
                <a:latin typeface="Bahnschrift" panose="020B0502040204020203" pitchFamily="34" charset="0"/>
              </a:rPr>
              <a:t> </a:t>
            </a:r>
            <a:r>
              <a:rPr lang="pt-BR" dirty="0">
                <a:solidFill>
                  <a:schemeClr val="tx1"/>
                </a:solidFill>
                <a:latin typeface="Bahnschrift" panose="020B0502040204020203" pitchFamily="34" charset="0"/>
              </a:rPr>
              <a:t>buscaram ajuda médica na rede do SUS que foi fundamental para atender grande parte da população.</a:t>
            </a:r>
          </a:p>
          <a:p>
            <a:pPr algn="ctr"/>
            <a:endParaRPr lang="pt-BR" b="1" dirty="0">
              <a:solidFill>
                <a:schemeClr val="bg2"/>
              </a:solidFill>
              <a:latin typeface="Bahnschrift" panose="020B0502040204020203" pitchFamily="34" charset="0"/>
            </a:endParaRPr>
          </a:p>
          <a:p>
            <a:pPr algn="ctr"/>
            <a:r>
              <a:rPr lang="pt-BR" b="1" dirty="0">
                <a:solidFill>
                  <a:schemeClr val="bg2"/>
                </a:solidFill>
                <a:latin typeface="Bahnschrift" panose="020B0502040204020203" pitchFamily="34" charset="0"/>
              </a:rPr>
              <a:t>1.180 entrevistados</a:t>
            </a:r>
            <a:r>
              <a:rPr lang="pt-BR" b="1" dirty="0">
                <a:solidFill>
                  <a:schemeClr val="tx1"/>
                </a:solidFill>
                <a:latin typeface="Bahnschrift" panose="020B0502040204020203" pitchFamily="34" charset="0"/>
              </a:rPr>
              <a:t> </a:t>
            </a:r>
            <a:r>
              <a:rPr lang="pt-BR" dirty="0">
                <a:solidFill>
                  <a:schemeClr val="tx1"/>
                </a:solidFill>
                <a:latin typeface="Bahnschrift" panose="020B0502040204020203" pitchFamily="34" charset="0"/>
              </a:rPr>
              <a:t>buscaram ajuda médica na rede de hospitais particulares.</a:t>
            </a:r>
          </a:p>
          <a:p>
            <a:pPr algn="ctr"/>
            <a:endParaRPr lang="pt-BR" dirty="0">
              <a:solidFill>
                <a:schemeClr val="bg1"/>
              </a:solidFill>
              <a:latin typeface="Bahnschrift" panose="020B0502040204020203" pitchFamily="34" charset="0"/>
            </a:endParaRPr>
          </a:p>
          <a:p>
            <a:pPr algn="ctr"/>
            <a:endParaRPr lang="pt-BR" dirty="0"/>
          </a:p>
        </p:txBody>
      </p:sp>
      <p:sp>
        <p:nvSpPr>
          <p:cNvPr id="8" name="Fluxograma: Conector 7">
            <a:extLst>
              <a:ext uri="{FF2B5EF4-FFF2-40B4-BE49-F238E27FC236}">
                <a16:creationId xmlns:a16="http://schemas.microsoft.com/office/drawing/2014/main" id="{DE2E6543-43CB-A446-B8BE-DCB0F2036690}"/>
              </a:ext>
            </a:extLst>
          </p:cNvPr>
          <p:cNvSpPr/>
          <p:nvPr/>
        </p:nvSpPr>
        <p:spPr>
          <a:xfrm>
            <a:off x="9824845" y="842879"/>
            <a:ext cx="1431296" cy="1396857"/>
          </a:xfrm>
          <a:prstGeom prst="flowChartConnector">
            <a:avLst/>
          </a:prstGeom>
          <a:solidFill>
            <a:srgbClr val="DD73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ráfico 8" descr="Grupo com preenchimento sólido">
            <a:extLst>
              <a:ext uri="{FF2B5EF4-FFF2-40B4-BE49-F238E27FC236}">
                <a16:creationId xmlns:a16="http://schemas.microsoft.com/office/drawing/2014/main" id="{6B1C8D7E-3528-B0B8-5532-0DDBF948C4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83293" y="1084107"/>
            <a:ext cx="914400" cy="914400"/>
          </a:xfrm>
          <a:prstGeom prst="rect">
            <a:avLst/>
          </a:prstGeom>
        </p:spPr>
      </p:pic>
    </p:spTree>
    <p:extLst>
      <p:ext uri="{BB962C8B-B14F-4D97-AF65-F5344CB8AC3E}">
        <p14:creationId xmlns:p14="http://schemas.microsoft.com/office/powerpoint/2010/main" val="798337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547665" y="90664"/>
            <a:ext cx="10328881" cy="646331"/>
          </a:xfrm>
          <a:prstGeom prst="rect">
            <a:avLst/>
          </a:prstGeom>
          <a:noFill/>
        </p:spPr>
        <p:txBody>
          <a:bodyPr wrap="square" rtlCol="0">
            <a:spAutoFit/>
          </a:bodyPr>
          <a:lstStyle/>
          <a:p>
            <a:r>
              <a:rPr lang="pt-BR" sz="3600" b="1" dirty="0"/>
              <a:t>Internações</a:t>
            </a:r>
          </a:p>
        </p:txBody>
      </p:sp>
      <p:pic>
        <p:nvPicPr>
          <p:cNvPr id="6" name="Imagem 5">
            <a:extLst>
              <a:ext uri="{FF2B5EF4-FFF2-40B4-BE49-F238E27FC236}">
                <a16:creationId xmlns:a16="http://schemas.microsoft.com/office/drawing/2014/main" id="{9EF99D61-CC31-441B-BBD0-6E04C3C68A43}"/>
              </a:ext>
            </a:extLst>
          </p:cNvPr>
          <p:cNvPicPr>
            <a:picLocks noChangeAspect="1"/>
          </p:cNvPicPr>
          <p:nvPr/>
        </p:nvPicPr>
        <p:blipFill>
          <a:blip r:embed="rId2"/>
          <a:stretch>
            <a:fillRect/>
          </a:stretch>
        </p:blipFill>
        <p:spPr>
          <a:xfrm>
            <a:off x="547664" y="736994"/>
            <a:ext cx="8150893" cy="4796311"/>
          </a:xfrm>
          <a:prstGeom prst="rect">
            <a:avLst/>
          </a:prstGeom>
          <a:ln>
            <a:noFill/>
          </a:ln>
          <a:effectLst>
            <a:outerShdw blurRad="292100" dist="139700" dir="2700000" algn="tl" rotWithShape="0">
              <a:srgbClr val="333333">
                <a:alpha val="65000"/>
              </a:srgbClr>
            </a:outerShdw>
          </a:effectLst>
        </p:spPr>
      </p:pic>
      <p:sp>
        <p:nvSpPr>
          <p:cNvPr id="10" name="Retângulo: Cantos Arredondados 9">
            <a:extLst>
              <a:ext uri="{FF2B5EF4-FFF2-40B4-BE49-F238E27FC236}">
                <a16:creationId xmlns:a16="http://schemas.microsoft.com/office/drawing/2014/main" id="{85E47999-55E6-43A6-B6A8-DE853260390D}"/>
              </a:ext>
            </a:extLst>
          </p:cNvPr>
          <p:cNvSpPr/>
          <p:nvPr/>
        </p:nvSpPr>
        <p:spPr>
          <a:xfrm>
            <a:off x="547664" y="5663805"/>
            <a:ext cx="8150894"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Bahnschrift" panose="020B0502040204020203" pitchFamily="34" charset="0"/>
            </a:endParaRPr>
          </a:p>
        </p:txBody>
      </p:sp>
      <p:pic>
        <p:nvPicPr>
          <p:cNvPr id="11" name="Gráfico 10" descr="Banco de dados com preenchimento sólido">
            <a:extLst>
              <a:ext uri="{FF2B5EF4-FFF2-40B4-BE49-F238E27FC236}">
                <a16:creationId xmlns:a16="http://schemas.microsoft.com/office/drawing/2014/main" id="{C0CC1613-8E6E-46E4-BB78-6218B9B5B4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664" y="5663805"/>
            <a:ext cx="914400" cy="914400"/>
          </a:xfrm>
          <a:prstGeom prst="rect">
            <a:avLst/>
          </a:prstGeom>
        </p:spPr>
      </p:pic>
      <p:sp>
        <p:nvSpPr>
          <p:cNvPr id="7" name="Retângulo: Canto Dobrado 6">
            <a:extLst>
              <a:ext uri="{FF2B5EF4-FFF2-40B4-BE49-F238E27FC236}">
                <a16:creationId xmlns:a16="http://schemas.microsoft.com/office/drawing/2014/main" id="{94D76DBF-EE82-4EAC-B913-D52E54C31655}"/>
              </a:ext>
            </a:extLst>
          </p:cNvPr>
          <p:cNvSpPr/>
          <p:nvPr/>
        </p:nvSpPr>
        <p:spPr>
          <a:xfrm>
            <a:off x="9063789" y="1548063"/>
            <a:ext cx="2951747" cy="3585411"/>
          </a:xfrm>
          <a:prstGeom prst="foldedCorne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Conector 12">
            <a:extLst>
              <a:ext uri="{FF2B5EF4-FFF2-40B4-BE49-F238E27FC236}">
                <a16:creationId xmlns:a16="http://schemas.microsoft.com/office/drawing/2014/main" id="{511C0561-20D2-4FB8-B6BF-3A873A966C4E}"/>
              </a:ext>
            </a:extLst>
          </p:cNvPr>
          <p:cNvSpPr/>
          <p:nvPr/>
        </p:nvSpPr>
        <p:spPr>
          <a:xfrm>
            <a:off x="9873914" y="736994"/>
            <a:ext cx="1443789" cy="1411705"/>
          </a:xfrm>
          <a:prstGeom prst="flowChart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Gráfico 14" descr="Termômetro com preenchimento sólido">
            <a:extLst>
              <a:ext uri="{FF2B5EF4-FFF2-40B4-BE49-F238E27FC236}">
                <a16:creationId xmlns:a16="http://schemas.microsoft.com/office/drawing/2014/main" id="{521C798A-D307-4C7D-93DD-60746B6B8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8608" y="985646"/>
            <a:ext cx="914400" cy="914400"/>
          </a:xfrm>
          <a:prstGeom prst="rect">
            <a:avLst/>
          </a:prstGeom>
        </p:spPr>
      </p:pic>
      <p:sp>
        <p:nvSpPr>
          <p:cNvPr id="16" name="CaixaDeTexto 15">
            <a:extLst>
              <a:ext uri="{FF2B5EF4-FFF2-40B4-BE49-F238E27FC236}">
                <a16:creationId xmlns:a16="http://schemas.microsoft.com/office/drawing/2014/main" id="{B208984D-B9F7-4847-AEF4-D55C4FEBF1A8}"/>
              </a:ext>
            </a:extLst>
          </p:cNvPr>
          <p:cNvSpPr txBox="1"/>
          <p:nvPr/>
        </p:nvSpPr>
        <p:spPr>
          <a:xfrm>
            <a:off x="9416712" y="2148697"/>
            <a:ext cx="2358192" cy="2308324"/>
          </a:xfrm>
          <a:prstGeom prst="rect">
            <a:avLst/>
          </a:prstGeom>
          <a:noFill/>
        </p:spPr>
        <p:txBody>
          <a:bodyPr wrap="square" rtlCol="0">
            <a:spAutoFit/>
          </a:bodyPr>
          <a:lstStyle/>
          <a:p>
            <a:pPr algn="ctr"/>
            <a:r>
              <a:rPr lang="pt-BR" dirty="0">
                <a:solidFill>
                  <a:schemeClr val="bg1"/>
                </a:solidFill>
                <a:latin typeface="Bahnschrift" panose="020B0502040204020203" pitchFamily="34" charset="0"/>
              </a:rPr>
              <a:t>Na  análise é possível observar que a quantidade de pacientes não atendidos para internação ao longos dos meses cresceu</a:t>
            </a:r>
          </a:p>
          <a:p>
            <a:pPr algn="ctr"/>
            <a:endParaRPr lang="pt-BR" dirty="0">
              <a:solidFill>
                <a:schemeClr val="bg1"/>
              </a:solidFill>
              <a:latin typeface="Bahnschrift" panose="020B0502040204020203" pitchFamily="34" charset="0"/>
            </a:endParaRPr>
          </a:p>
        </p:txBody>
      </p:sp>
      <p:sp>
        <p:nvSpPr>
          <p:cNvPr id="17" name="CaixaDeTexto 16">
            <a:extLst>
              <a:ext uri="{FF2B5EF4-FFF2-40B4-BE49-F238E27FC236}">
                <a16:creationId xmlns:a16="http://schemas.microsoft.com/office/drawing/2014/main" id="{12305AC8-D499-45F8-9B05-DD2865E435CE}"/>
              </a:ext>
            </a:extLst>
          </p:cNvPr>
          <p:cNvSpPr txBox="1"/>
          <p:nvPr/>
        </p:nvSpPr>
        <p:spPr>
          <a:xfrm>
            <a:off x="1462064" y="5767851"/>
            <a:ext cx="7059261" cy="861774"/>
          </a:xfrm>
          <a:prstGeom prst="rect">
            <a:avLst/>
          </a:prstGeom>
          <a:noFill/>
        </p:spPr>
        <p:txBody>
          <a:bodyPr wrap="square" rtlCol="0">
            <a:spAutoFit/>
          </a:bodyPr>
          <a:lstStyle/>
          <a:p>
            <a:r>
              <a:rPr lang="pt-BR" sz="1600" dirty="0">
                <a:solidFill>
                  <a:schemeClr val="bg1"/>
                </a:solidFill>
                <a:latin typeface="Bahnschrift" panose="020B0502040204020203" pitchFamily="34" charset="0"/>
              </a:rPr>
              <a:t>Quantidade de entrevistados internados e não atendidos para internação ao longos dos meses</a:t>
            </a:r>
          </a:p>
          <a:p>
            <a:endParaRPr lang="pt-BR" dirty="0"/>
          </a:p>
        </p:txBody>
      </p:sp>
    </p:spTree>
    <p:extLst>
      <p:ext uri="{BB962C8B-B14F-4D97-AF65-F5344CB8AC3E}">
        <p14:creationId xmlns:p14="http://schemas.microsoft.com/office/powerpoint/2010/main" val="269875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64EE132B-C63F-4F96-A1A9-F2C9F61D5193}"/>
              </a:ext>
            </a:extLst>
          </p:cNvPr>
          <p:cNvSpPr txBox="1"/>
          <p:nvPr/>
        </p:nvSpPr>
        <p:spPr>
          <a:xfrm>
            <a:off x="-813357" y="28628"/>
            <a:ext cx="4232411" cy="707886"/>
          </a:xfrm>
          <a:prstGeom prst="rect">
            <a:avLst/>
          </a:prstGeom>
          <a:noFill/>
        </p:spPr>
        <p:txBody>
          <a:bodyPr wrap="square" rtlCol="0">
            <a:spAutoFit/>
          </a:bodyPr>
          <a:lstStyle/>
          <a:p>
            <a:pPr algn="ctr"/>
            <a:r>
              <a:rPr lang="pt-BR" sz="4000" b="1" dirty="0"/>
              <a:t>DESAFIO</a:t>
            </a:r>
            <a:endParaRPr lang="pt-BR" sz="4800" b="1" dirty="0"/>
          </a:p>
        </p:txBody>
      </p:sp>
      <p:sp>
        <p:nvSpPr>
          <p:cNvPr id="8" name="Retângulo 7">
            <a:extLst>
              <a:ext uri="{FF2B5EF4-FFF2-40B4-BE49-F238E27FC236}">
                <a16:creationId xmlns:a16="http://schemas.microsoft.com/office/drawing/2014/main" id="{551423C0-8E6F-476B-9920-484428F3E377}"/>
              </a:ext>
            </a:extLst>
          </p:cNvPr>
          <p:cNvSpPr/>
          <p:nvPr/>
        </p:nvSpPr>
        <p:spPr>
          <a:xfrm>
            <a:off x="6284840" y="0"/>
            <a:ext cx="5907161" cy="68580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pt-BR" dirty="0"/>
          </a:p>
        </p:txBody>
      </p:sp>
      <p:sp>
        <p:nvSpPr>
          <p:cNvPr id="9" name="CaixaDeTexto 8">
            <a:extLst>
              <a:ext uri="{FF2B5EF4-FFF2-40B4-BE49-F238E27FC236}">
                <a16:creationId xmlns:a16="http://schemas.microsoft.com/office/drawing/2014/main" id="{BEECBA5D-F38F-4E7C-B661-182BB77F9326}"/>
              </a:ext>
            </a:extLst>
          </p:cNvPr>
          <p:cNvSpPr txBox="1"/>
          <p:nvPr/>
        </p:nvSpPr>
        <p:spPr>
          <a:xfrm>
            <a:off x="6659486" y="3964171"/>
            <a:ext cx="4008780" cy="523220"/>
          </a:xfrm>
          <a:prstGeom prst="rect">
            <a:avLst/>
          </a:prstGeom>
          <a:noFill/>
        </p:spPr>
        <p:txBody>
          <a:bodyPr wrap="square" rtlCol="0">
            <a:spAutoFit/>
          </a:bodyPr>
          <a:lstStyle/>
          <a:p>
            <a:r>
              <a:rPr lang="pt-BR" sz="2800" b="1" dirty="0">
                <a:solidFill>
                  <a:schemeClr val="bg2"/>
                </a:solidFill>
              </a:rPr>
              <a:t>OBJETIVOS</a:t>
            </a:r>
          </a:p>
        </p:txBody>
      </p:sp>
      <p:pic>
        <p:nvPicPr>
          <p:cNvPr id="11" name="Gráfico 10" descr="Banco de dados com preenchimento sólido">
            <a:extLst>
              <a:ext uri="{FF2B5EF4-FFF2-40B4-BE49-F238E27FC236}">
                <a16:creationId xmlns:a16="http://schemas.microsoft.com/office/drawing/2014/main" id="{F7C251A9-06BF-4E74-8FC0-A08EBC5786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1127" y="4599785"/>
            <a:ext cx="914400" cy="914400"/>
          </a:xfrm>
          <a:prstGeom prst="rect">
            <a:avLst/>
          </a:prstGeom>
        </p:spPr>
      </p:pic>
      <p:sp>
        <p:nvSpPr>
          <p:cNvPr id="12" name="CaixaDeTexto 11">
            <a:extLst>
              <a:ext uri="{FF2B5EF4-FFF2-40B4-BE49-F238E27FC236}">
                <a16:creationId xmlns:a16="http://schemas.microsoft.com/office/drawing/2014/main" id="{03596274-7998-46B3-90E7-EE4EF25BD8FF}"/>
              </a:ext>
            </a:extLst>
          </p:cNvPr>
          <p:cNvSpPr txBox="1"/>
          <p:nvPr/>
        </p:nvSpPr>
        <p:spPr>
          <a:xfrm>
            <a:off x="7792282" y="4664430"/>
            <a:ext cx="2544417" cy="830997"/>
          </a:xfrm>
          <a:prstGeom prst="rect">
            <a:avLst/>
          </a:prstGeom>
          <a:noFill/>
        </p:spPr>
        <p:txBody>
          <a:bodyPr wrap="square" rtlCol="0">
            <a:spAutoFit/>
          </a:bodyPr>
          <a:lstStyle/>
          <a:p>
            <a:r>
              <a:rPr lang="pt-BR" sz="1600" dirty="0">
                <a:solidFill>
                  <a:schemeClr val="bg2"/>
                </a:solidFill>
                <a:latin typeface="Bahnschrift" panose="020B0502040204020203" pitchFamily="34" charset="0"/>
              </a:rPr>
              <a:t>Efetuar organização dos dados e realizar uma breve análise</a:t>
            </a:r>
          </a:p>
        </p:txBody>
      </p:sp>
      <p:pic>
        <p:nvPicPr>
          <p:cNvPr id="14" name="Gráfico 13" descr="Ajuda com preenchimento sólido">
            <a:extLst>
              <a:ext uri="{FF2B5EF4-FFF2-40B4-BE49-F238E27FC236}">
                <a16:creationId xmlns:a16="http://schemas.microsoft.com/office/drawing/2014/main" id="{B521566E-388B-4902-BC8C-1EB1B0D22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7882" y="1827156"/>
            <a:ext cx="914400" cy="914400"/>
          </a:xfrm>
          <a:prstGeom prst="rect">
            <a:avLst/>
          </a:prstGeom>
        </p:spPr>
      </p:pic>
      <p:sp>
        <p:nvSpPr>
          <p:cNvPr id="18" name="CaixaDeTexto 17">
            <a:extLst>
              <a:ext uri="{FF2B5EF4-FFF2-40B4-BE49-F238E27FC236}">
                <a16:creationId xmlns:a16="http://schemas.microsoft.com/office/drawing/2014/main" id="{D4DCB30D-0E75-40D0-838B-7FC3A25B48B9}"/>
              </a:ext>
            </a:extLst>
          </p:cNvPr>
          <p:cNvSpPr txBox="1"/>
          <p:nvPr/>
        </p:nvSpPr>
        <p:spPr>
          <a:xfrm>
            <a:off x="7785888" y="5634568"/>
            <a:ext cx="2544417" cy="830997"/>
          </a:xfrm>
          <a:prstGeom prst="rect">
            <a:avLst/>
          </a:prstGeom>
          <a:noFill/>
        </p:spPr>
        <p:txBody>
          <a:bodyPr wrap="square" rtlCol="0">
            <a:spAutoFit/>
          </a:bodyPr>
          <a:lstStyle/>
          <a:p>
            <a:r>
              <a:rPr lang="pt-BR" sz="1600" dirty="0">
                <a:solidFill>
                  <a:schemeClr val="bg2"/>
                </a:solidFill>
                <a:latin typeface="Bahnschrift" panose="020B0502040204020203" pitchFamily="34" charset="0"/>
              </a:rPr>
              <a:t>Ações necessárias em caso de um novo surto de COVID-19</a:t>
            </a:r>
          </a:p>
        </p:txBody>
      </p:sp>
      <p:pic>
        <p:nvPicPr>
          <p:cNvPr id="28" name="Gráfico 27" descr="Lista com preenchimento sólido">
            <a:extLst>
              <a:ext uri="{FF2B5EF4-FFF2-40B4-BE49-F238E27FC236}">
                <a16:creationId xmlns:a16="http://schemas.microsoft.com/office/drawing/2014/main" id="{05D19584-420C-4FAA-AA36-3E492537FF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532" y="714678"/>
            <a:ext cx="914400" cy="914400"/>
          </a:xfrm>
          <a:prstGeom prst="rect">
            <a:avLst/>
          </a:prstGeom>
        </p:spPr>
      </p:pic>
      <p:sp>
        <p:nvSpPr>
          <p:cNvPr id="29" name="CaixaDeTexto 28">
            <a:extLst>
              <a:ext uri="{FF2B5EF4-FFF2-40B4-BE49-F238E27FC236}">
                <a16:creationId xmlns:a16="http://schemas.microsoft.com/office/drawing/2014/main" id="{D64E06B5-8B96-4F1E-B399-948EE631A59A}"/>
              </a:ext>
            </a:extLst>
          </p:cNvPr>
          <p:cNvSpPr txBox="1"/>
          <p:nvPr/>
        </p:nvSpPr>
        <p:spPr>
          <a:xfrm>
            <a:off x="7768393" y="635052"/>
            <a:ext cx="3770243" cy="1077218"/>
          </a:xfrm>
          <a:prstGeom prst="rect">
            <a:avLst/>
          </a:prstGeom>
          <a:noFill/>
        </p:spPr>
        <p:txBody>
          <a:bodyPr wrap="square" rtlCol="0">
            <a:spAutoFit/>
          </a:bodyPr>
          <a:lstStyle/>
          <a:p>
            <a:r>
              <a:rPr lang="pt-BR" sz="1600" dirty="0">
                <a:solidFill>
                  <a:schemeClr val="bg2"/>
                </a:solidFill>
                <a:latin typeface="Bahnschrift" panose="020B0502040204020203" pitchFamily="34" charset="0"/>
              </a:rPr>
              <a:t>Uso da base de dados PNAD-COVID-19 para análise de comportamento, sintomas clínicos e econômicas da população</a:t>
            </a:r>
          </a:p>
        </p:txBody>
      </p:sp>
      <p:sp>
        <p:nvSpPr>
          <p:cNvPr id="31" name="CaixaDeTexto 30">
            <a:extLst>
              <a:ext uri="{FF2B5EF4-FFF2-40B4-BE49-F238E27FC236}">
                <a16:creationId xmlns:a16="http://schemas.microsoft.com/office/drawing/2014/main" id="{35B997E4-7F34-47B0-B095-2BED9146021E}"/>
              </a:ext>
            </a:extLst>
          </p:cNvPr>
          <p:cNvSpPr txBox="1"/>
          <p:nvPr/>
        </p:nvSpPr>
        <p:spPr>
          <a:xfrm>
            <a:off x="7792282" y="1880300"/>
            <a:ext cx="3770243" cy="830997"/>
          </a:xfrm>
          <a:prstGeom prst="rect">
            <a:avLst/>
          </a:prstGeom>
          <a:noFill/>
        </p:spPr>
        <p:txBody>
          <a:bodyPr wrap="square" rtlCol="0">
            <a:spAutoFit/>
          </a:bodyPr>
          <a:lstStyle/>
          <a:p>
            <a:r>
              <a:rPr lang="pt-BR" sz="1600" dirty="0">
                <a:solidFill>
                  <a:schemeClr val="bg2"/>
                </a:solidFill>
                <a:latin typeface="Bahnschrift" panose="020B0502040204020203" pitchFamily="34" charset="0"/>
              </a:rPr>
              <a:t>Utilização de no máximo 20 questionamentos realizados na pesquisa</a:t>
            </a:r>
          </a:p>
        </p:txBody>
      </p:sp>
      <p:sp>
        <p:nvSpPr>
          <p:cNvPr id="32" name="CaixaDeTexto 31">
            <a:extLst>
              <a:ext uri="{FF2B5EF4-FFF2-40B4-BE49-F238E27FC236}">
                <a16:creationId xmlns:a16="http://schemas.microsoft.com/office/drawing/2014/main" id="{C0B9EDC4-94C3-4E3B-AFB0-445142314F31}"/>
              </a:ext>
            </a:extLst>
          </p:cNvPr>
          <p:cNvSpPr txBox="1"/>
          <p:nvPr/>
        </p:nvSpPr>
        <p:spPr>
          <a:xfrm>
            <a:off x="6710564" y="120961"/>
            <a:ext cx="2189927" cy="523220"/>
          </a:xfrm>
          <a:prstGeom prst="rect">
            <a:avLst/>
          </a:prstGeom>
          <a:noFill/>
        </p:spPr>
        <p:txBody>
          <a:bodyPr wrap="square" rtlCol="0">
            <a:spAutoFit/>
          </a:bodyPr>
          <a:lstStyle/>
          <a:p>
            <a:r>
              <a:rPr lang="pt-BR" sz="2800" b="1" dirty="0">
                <a:solidFill>
                  <a:schemeClr val="bg2"/>
                </a:solidFill>
              </a:rPr>
              <a:t>REQUISITOS</a:t>
            </a:r>
            <a:endParaRPr lang="pt-BR" b="1" dirty="0">
              <a:solidFill>
                <a:schemeClr val="bg2"/>
              </a:solidFill>
            </a:endParaRPr>
          </a:p>
        </p:txBody>
      </p:sp>
      <p:sp>
        <p:nvSpPr>
          <p:cNvPr id="34" name="CaixaDeTexto 33">
            <a:extLst>
              <a:ext uri="{FF2B5EF4-FFF2-40B4-BE49-F238E27FC236}">
                <a16:creationId xmlns:a16="http://schemas.microsoft.com/office/drawing/2014/main" id="{5230521B-8872-4A57-9C0C-7FFE75F959FE}"/>
              </a:ext>
            </a:extLst>
          </p:cNvPr>
          <p:cNvSpPr txBox="1"/>
          <p:nvPr/>
        </p:nvSpPr>
        <p:spPr>
          <a:xfrm>
            <a:off x="7768392" y="3018123"/>
            <a:ext cx="3770243" cy="584775"/>
          </a:xfrm>
          <a:prstGeom prst="rect">
            <a:avLst/>
          </a:prstGeom>
          <a:noFill/>
        </p:spPr>
        <p:txBody>
          <a:bodyPr wrap="square" rtlCol="0">
            <a:spAutoFit/>
          </a:bodyPr>
          <a:lstStyle/>
          <a:p>
            <a:r>
              <a:rPr lang="pt-BR" sz="1600" dirty="0">
                <a:solidFill>
                  <a:schemeClr val="bg2"/>
                </a:solidFill>
                <a:latin typeface="Bahnschrift" panose="020B0502040204020203" pitchFamily="34" charset="0"/>
              </a:rPr>
              <a:t>Utilização de uma base de 03 meses para construção da solução</a:t>
            </a:r>
          </a:p>
        </p:txBody>
      </p:sp>
      <p:pic>
        <p:nvPicPr>
          <p:cNvPr id="35" name="Gráfico 34" descr="Banco de dados com preenchimento sólido">
            <a:extLst>
              <a:ext uri="{FF2B5EF4-FFF2-40B4-BE49-F238E27FC236}">
                <a16:creationId xmlns:a16="http://schemas.microsoft.com/office/drawing/2014/main" id="{298C199D-DB85-4438-B966-02C6150C79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7882" y="2844016"/>
            <a:ext cx="914400" cy="914400"/>
          </a:xfrm>
          <a:prstGeom prst="rect">
            <a:avLst/>
          </a:prstGeom>
        </p:spPr>
      </p:pic>
      <p:sp>
        <p:nvSpPr>
          <p:cNvPr id="36" name="Texto Explicativo: Seta para a Esquerda e para a Direita 35">
            <a:extLst>
              <a:ext uri="{FF2B5EF4-FFF2-40B4-BE49-F238E27FC236}">
                <a16:creationId xmlns:a16="http://schemas.microsoft.com/office/drawing/2014/main" id="{046A5574-3F4B-4D67-9503-8DD4362013DD}"/>
              </a:ext>
            </a:extLst>
          </p:cNvPr>
          <p:cNvSpPr/>
          <p:nvPr/>
        </p:nvSpPr>
        <p:spPr>
          <a:xfrm>
            <a:off x="2370862" y="5713741"/>
            <a:ext cx="1033433" cy="1059619"/>
          </a:xfrm>
          <a:prstGeom prst="leftRightArrowCallou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37" name="Retângulo: Cantos Arredondados 36">
            <a:extLst>
              <a:ext uri="{FF2B5EF4-FFF2-40B4-BE49-F238E27FC236}">
                <a16:creationId xmlns:a16="http://schemas.microsoft.com/office/drawing/2014/main" id="{9DACB069-458F-4FDA-987F-2B67424300B5}"/>
              </a:ext>
            </a:extLst>
          </p:cNvPr>
          <p:cNvSpPr/>
          <p:nvPr/>
        </p:nvSpPr>
        <p:spPr>
          <a:xfrm>
            <a:off x="777542" y="1457907"/>
            <a:ext cx="4193342" cy="441309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chemeClr val="bg2"/>
              </a:solidFill>
            </a:endParaRPr>
          </a:p>
          <a:p>
            <a:pPr algn="ctr"/>
            <a:endParaRPr lang="pt-BR" sz="1800" dirty="0">
              <a:solidFill>
                <a:schemeClr val="bg2"/>
              </a:solidFill>
              <a:latin typeface="Bahnschrift" panose="020B0502040204020203" pitchFamily="34" charset="0"/>
            </a:endParaRPr>
          </a:p>
          <a:p>
            <a:pPr algn="ctr"/>
            <a:r>
              <a:rPr lang="pt-BR" sz="1800" dirty="0">
                <a:solidFill>
                  <a:schemeClr val="bg2"/>
                </a:solidFill>
                <a:latin typeface="Bahnschrift" panose="020B0502040204020203" pitchFamily="34" charset="0"/>
              </a:rPr>
              <a:t>Imagine agora que você foi contratado(a) como Expert em Data Analytics por um grande hospital para entender como foi o comportamento da população na época da pandemia da COVID-19 e quais indicadores seriam importantes para o planejamento, caso haja um novo surto da doença. </a:t>
            </a:r>
          </a:p>
          <a:p>
            <a:pPr algn="ctr"/>
            <a:endParaRPr lang="pt-BR" dirty="0"/>
          </a:p>
        </p:txBody>
      </p:sp>
      <p:sp>
        <p:nvSpPr>
          <p:cNvPr id="40" name="Retângulo 39">
            <a:extLst>
              <a:ext uri="{FF2B5EF4-FFF2-40B4-BE49-F238E27FC236}">
                <a16:creationId xmlns:a16="http://schemas.microsoft.com/office/drawing/2014/main" id="{1B3BB8F7-4FDD-4390-AB1F-22D37F71B3D0}"/>
              </a:ext>
            </a:extLst>
          </p:cNvPr>
          <p:cNvSpPr/>
          <p:nvPr/>
        </p:nvSpPr>
        <p:spPr>
          <a:xfrm>
            <a:off x="755177" y="994999"/>
            <a:ext cx="4238072" cy="126815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Gráfico 23" descr="Manual com preenchimento sólido">
            <a:extLst>
              <a:ext uri="{FF2B5EF4-FFF2-40B4-BE49-F238E27FC236}">
                <a16:creationId xmlns:a16="http://schemas.microsoft.com/office/drawing/2014/main" id="{E166C663-2D14-40AF-97CE-5E0D9A4E16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47932" y="902797"/>
            <a:ext cx="1452562" cy="1452562"/>
          </a:xfrm>
          <a:prstGeom prst="rect">
            <a:avLst/>
          </a:prstGeom>
        </p:spPr>
      </p:pic>
      <p:cxnSp>
        <p:nvCxnSpPr>
          <p:cNvPr id="42" name="Conector reto 41">
            <a:extLst>
              <a:ext uri="{FF2B5EF4-FFF2-40B4-BE49-F238E27FC236}">
                <a16:creationId xmlns:a16="http://schemas.microsoft.com/office/drawing/2014/main" id="{257D8816-7875-4E0A-BA50-9160AAFFFC71}"/>
              </a:ext>
            </a:extLst>
          </p:cNvPr>
          <p:cNvCxnSpPr/>
          <p:nvPr/>
        </p:nvCxnSpPr>
        <p:spPr>
          <a:xfrm>
            <a:off x="320842" y="644181"/>
            <a:ext cx="5133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70F3DB07-6CA7-41D1-AC43-94C7AE2B3FB9}"/>
              </a:ext>
            </a:extLst>
          </p:cNvPr>
          <p:cNvCxnSpPr/>
          <p:nvPr/>
        </p:nvCxnSpPr>
        <p:spPr>
          <a:xfrm>
            <a:off x="6830278" y="629528"/>
            <a:ext cx="5133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5FC056C5-A96F-4F5A-AE38-B52F4A36629D}"/>
              </a:ext>
            </a:extLst>
          </p:cNvPr>
          <p:cNvCxnSpPr/>
          <p:nvPr/>
        </p:nvCxnSpPr>
        <p:spPr>
          <a:xfrm>
            <a:off x="6710564" y="4482993"/>
            <a:ext cx="5133474" cy="0"/>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Gráfico 45" descr="Alvo com preenchimento sólido">
            <a:extLst>
              <a:ext uri="{FF2B5EF4-FFF2-40B4-BE49-F238E27FC236}">
                <a16:creationId xmlns:a16="http://schemas.microsoft.com/office/drawing/2014/main" id="{020ACE83-AC8B-4D20-BFCE-E5C3274199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13426" y="5604346"/>
            <a:ext cx="914400" cy="914400"/>
          </a:xfrm>
          <a:prstGeom prst="rect">
            <a:avLst/>
          </a:prstGeom>
        </p:spPr>
      </p:pic>
    </p:spTree>
    <p:extLst>
      <p:ext uri="{BB962C8B-B14F-4D97-AF65-F5344CB8AC3E}">
        <p14:creationId xmlns:p14="http://schemas.microsoft.com/office/powerpoint/2010/main" val="209383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547665" y="90664"/>
            <a:ext cx="10328881" cy="646331"/>
          </a:xfrm>
          <a:prstGeom prst="rect">
            <a:avLst/>
          </a:prstGeom>
          <a:noFill/>
        </p:spPr>
        <p:txBody>
          <a:bodyPr wrap="square" rtlCol="0">
            <a:spAutoFit/>
          </a:bodyPr>
          <a:lstStyle/>
          <a:p>
            <a:r>
              <a:rPr lang="pt-BR" sz="3600" b="1" dirty="0"/>
              <a:t>Pacientes Entubados e não entubados</a:t>
            </a:r>
          </a:p>
        </p:txBody>
      </p:sp>
      <p:pic>
        <p:nvPicPr>
          <p:cNvPr id="6" name="Imagem 5">
            <a:extLst>
              <a:ext uri="{FF2B5EF4-FFF2-40B4-BE49-F238E27FC236}">
                <a16:creationId xmlns:a16="http://schemas.microsoft.com/office/drawing/2014/main" id="{42C37339-2616-46FC-A17E-BA70D3694B93}"/>
              </a:ext>
            </a:extLst>
          </p:cNvPr>
          <p:cNvPicPr>
            <a:picLocks noChangeAspect="1"/>
          </p:cNvPicPr>
          <p:nvPr/>
        </p:nvPicPr>
        <p:blipFill>
          <a:blip r:embed="rId2"/>
          <a:stretch>
            <a:fillRect/>
          </a:stretch>
        </p:blipFill>
        <p:spPr>
          <a:xfrm>
            <a:off x="1654832" y="736995"/>
            <a:ext cx="8882336" cy="4362639"/>
          </a:xfrm>
          <a:prstGeom prst="rect">
            <a:avLst/>
          </a:prstGeom>
          <a:ln>
            <a:noFill/>
          </a:ln>
          <a:effectLst>
            <a:outerShdw blurRad="292100" dist="139700" dir="2700000" algn="tl" rotWithShape="0">
              <a:srgbClr val="333333">
                <a:alpha val="65000"/>
              </a:srgbClr>
            </a:outerShdw>
          </a:effectLst>
        </p:spPr>
      </p:pic>
      <p:grpSp>
        <p:nvGrpSpPr>
          <p:cNvPr id="2" name="Agrupar 1">
            <a:extLst>
              <a:ext uri="{FF2B5EF4-FFF2-40B4-BE49-F238E27FC236}">
                <a16:creationId xmlns:a16="http://schemas.microsoft.com/office/drawing/2014/main" id="{EE6D86EF-0097-6D1F-C48D-3481B49F5D44}"/>
              </a:ext>
            </a:extLst>
          </p:cNvPr>
          <p:cNvGrpSpPr/>
          <p:nvPr/>
        </p:nvGrpSpPr>
        <p:grpSpPr>
          <a:xfrm>
            <a:off x="1654832" y="5380549"/>
            <a:ext cx="8882336" cy="1168641"/>
            <a:chOff x="804339" y="5380549"/>
            <a:chExt cx="8882336" cy="1168641"/>
          </a:xfrm>
        </p:grpSpPr>
        <p:sp>
          <p:nvSpPr>
            <p:cNvPr id="7" name="Retângulo: Cantos Arredondados 6">
              <a:extLst>
                <a:ext uri="{FF2B5EF4-FFF2-40B4-BE49-F238E27FC236}">
                  <a16:creationId xmlns:a16="http://schemas.microsoft.com/office/drawing/2014/main" id="{E2701A9D-34D7-4E4F-91B1-F8558456560A}"/>
                </a:ext>
              </a:extLst>
            </p:cNvPr>
            <p:cNvSpPr/>
            <p:nvPr/>
          </p:nvSpPr>
          <p:spPr>
            <a:xfrm>
              <a:off x="804339" y="5380549"/>
              <a:ext cx="8882336" cy="116864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solidFill>
                    <a:schemeClr val="bg1"/>
                  </a:solidFill>
                  <a:latin typeface="Bahnschrift" panose="020B0502040204020203" pitchFamily="34" charset="0"/>
                </a:rPr>
                <a:t>            </a:t>
              </a:r>
            </a:p>
          </p:txBody>
        </p:sp>
        <p:sp>
          <p:nvSpPr>
            <p:cNvPr id="8" name="Fluxograma: Conector 7">
              <a:extLst>
                <a:ext uri="{FF2B5EF4-FFF2-40B4-BE49-F238E27FC236}">
                  <a16:creationId xmlns:a16="http://schemas.microsoft.com/office/drawing/2014/main" id="{98143CEC-848D-40AF-844E-06B8D72B9406}"/>
                </a:ext>
              </a:extLst>
            </p:cNvPr>
            <p:cNvSpPr/>
            <p:nvPr/>
          </p:nvSpPr>
          <p:spPr>
            <a:xfrm>
              <a:off x="899967" y="5438564"/>
              <a:ext cx="1142997" cy="1048194"/>
            </a:xfrm>
            <a:prstGeom prst="flowChartConnector">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solidFill>
                  <a:schemeClr val="bg1"/>
                </a:solidFill>
                <a:latin typeface="Bahnschrift" panose="020B0502040204020203" pitchFamily="34" charset="0"/>
              </a:endParaRPr>
            </a:p>
          </p:txBody>
        </p:sp>
        <p:pic>
          <p:nvPicPr>
            <p:cNvPr id="13" name="Gráfico 12" descr="Gráfico de barras com preenchimento sólido">
              <a:extLst>
                <a:ext uri="{FF2B5EF4-FFF2-40B4-BE49-F238E27FC236}">
                  <a16:creationId xmlns:a16="http://schemas.microsoft.com/office/drawing/2014/main" id="{066F57BB-DA09-4668-8EF6-118FC9D56D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65" y="5500996"/>
              <a:ext cx="914400" cy="914400"/>
            </a:xfrm>
            <a:prstGeom prst="rect">
              <a:avLst/>
            </a:prstGeom>
          </p:spPr>
        </p:pic>
        <p:sp>
          <p:nvSpPr>
            <p:cNvPr id="14" name="CaixaDeTexto 13">
              <a:extLst>
                <a:ext uri="{FF2B5EF4-FFF2-40B4-BE49-F238E27FC236}">
                  <a16:creationId xmlns:a16="http://schemas.microsoft.com/office/drawing/2014/main" id="{463AB8AF-924A-43EB-A870-450B1215FC4B}"/>
                </a:ext>
              </a:extLst>
            </p:cNvPr>
            <p:cNvSpPr txBox="1"/>
            <p:nvPr/>
          </p:nvSpPr>
          <p:spPr>
            <a:xfrm>
              <a:off x="2222810" y="5419108"/>
              <a:ext cx="6647951" cy="1077218"/>
            </a:xfrm>
            <a:prstGeom prst="rect">
              <a:avLst/>
            </a:prstGeom>
            <a:noFill/>
          </p:spPr>
          <p:txBody>
            <a:bodyPr wrap="square" rtlCol="0">
              <a:spAutoFit/>
            </a:bodyPr>
            <a:lstStyle/>
            <a:p>
              <a:r>
                <a:rPr lang="pt-BR" sz="1600" dirty="0">
                  <a:solidFill>
                    <a:schemeClr val="bg1"/>
                  </a:solidFill>
                  <a:latin typeface="Bahnschrift" panose="020B0502040204020203" pitchFamily="34" charset="0"/>
                </a:rPr>
                <a:t>Na análise a quantidade de pacientes não entubados com sintomas de problemas respiratórios cresceu, essa visão demostra que os hospitais não estavam preparados para receber uma grande quantidade de pacientes</a:t>
              </a:r>
              <a:endParaRPr lang="pt-BR" sz="1600" dirty="0"/>
            </a:p>
          </p:txBody>
        </p:sp>
      </p:grpSp>
    </p:spTree>
    <p:extLst>
      <p:ext uri="{BB962C8B-B14F-4D97-AF65-F5344CB8AC3E}">
        <p14:creationId xmlns:p14="http://schemas.microsoft.com/office/powerpoint/2010/main" val="2744413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547665" y="90664"/>
            <a:ext cx="10328881" cy="646331"/>
          </a:xfrm>
          <a:prstGeom prst="rect">
            <a:avLst/>
          </a:prstGeom>
          <a:noFill/>
        </p:spPr>
        <p:txBody>
          <a:bodyPr wrap="square" rtlCol="0">
            <a:spAutoFit/>
          </a:bodyPr>
          <a:lstStyle/>
          <a:p>
            <a:r>
              <a:rPr lang="pt-BR" sz="3600" b="1" dirty="0"/>
              <a:t>Mapa de infectados no Brasil</a:t>
            </a:r>
          </a:p>
        </p:txBody>
      </p:sp>
      <p:sp>
        <p:nvSpPr>
          <p:cNvPr id="7" name="Fluxograma: Conector fora de Página 6">
            <a:extLst>
              <a:ext uri="{FF2B5EF4-FFF2-40B4-BE49-F238E27FC236}">
                <a16:creationId xmlns:a16="http://schemas.microsoft.com/office/drawing/2014/main" id="{91FB56C5-EAD6-4027-9D4F-01BACBA67C44}"/>
              </a:ext>
            </a:extLst>
          </p:cNvPr>
          <p:cNvSpPr/>
          <p:nvPr/>
        </p:nvSpPr>
        <p:spPr>
          <a:xfrm>
            <a:off x="8710869" y="2436042"/>
            <a:ext cx="2933466" cy="4061011"/>
          </a:xfrm>
          <a:prstGeom prst="flowChartOffpageConnector">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822E395-9AEE-48B9-B4B8-93C3B8584C57}"/>
              </a:ext>
            </a:extLst>
          </p:cNvPr>
          <p:cNvSpPr txBox="1"/>
          <p:nvPr/>
        </p:nvSpPr>
        <p:spPr>
          <a:xfrm>
            <a:off x="9210526" y="2986026"/>
            <a:ext cx="2181723" cy="2862322"/>
          </a:xfrm>
          <a:prstGeom prst="rect">
            <a:avLst/>
          </a:prstGeom>
          <a:noFill/>
        </p:spPr>
        <p:txBody>
          <a:bodyPr wrap="square" rtlCol="0">
            <a:spAutoFit/>
          </a:bodyPr>
          <a:lstStyle/>
          <a:p>
            <a:pPr algn="ctr"/>
            <a:endParaRPr lang="pt-BR" dirty="0">
              <a:latin typeface="Bahnschrift" panose="020B0502040204020203" pitchFamily="34" charset="0"/>
            </a:endParaRPr>
          </a:p>
          <a:p>
            <a:pPr algn="ctr"/>
            <a:r>
              <a:rPr lang="pt-BR" dirty="0">
                <a:latin typeface="Bahnschrift" panose="020B0502040204020203" pitchFamily="34" charset="0"/>
              </a:rPr>
              <a:t>Mapa dos estados com mais casos de COVID-19 no Brasil. </a:t>
            </a:r>
          </a:p>
          <a:p>
            <a:pPr algn="ctr"/>
            <a:endParaRPr lang="pt-BR" dirty="0">
              <a:latin typeface="Bahnschrift" panose="020B0502040204020203" pitchFamily="34" charset="0"/>
            </a:endParaRPr>
          </a:p>
          <a:p>
            <a:pPr algn="ctr"/>
            <a:r>
              <a:rPr lang="pt-BR" dirty="0">
                <a:latin typeface="Bahnschrift" panose="020B0502040204020203" pitchFamily="34" charset="0"/>
              </a:rPr>
              <a:t>Podemos observar o crescimento dos casos de covid nos estados da região sudeste</a:t>
            </a:r>
          </a:p>
        </p:txBody>
      </p:sp>
      <p:pic>
        <p:nvPicPr>
          <p:cNvPr id="5" name="Imagem 4" descr="Pessoas usando máscaras">
            <a:extLst>
              <a:ext uri="{FF2B5EF4-FFF2-40B4-BE49-F238E27FC236}">
                <a16:creationId xmlns:a16="http://schemas.microsoft.com/office/drawing/2014/main" id="{C2510696-33CF-40FD-802C-1FE9989BC55E}"/>
              </a:ext>
            </a:extLst>
          </p:cNvPr>
          <p:cNvPicPr>
            <a:picLocks noChangeAspect="1"/>
          </p:cNvPicPr>
          <p:nvPr/>
        </p:nvPicPr>
        <p:blipFill>
          <a:blip r:embed="rId2"/>
          <a:stretch>
            <a:fillRect/>
          </a:stretch>
        </p:blipFill>
        <p:spPr>
          <a:xfrm>
            <a:off x="6965162" y="865332"/>
            <a:ext cx="3317526" cy="22116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 name="Imagem 1">
            <a:extLst>
              <a:ext uri="{FF2B5EF4-FFF2-40B4-BE49-F238E27FC236}">
                <a16:creationId xmlns:a16="http://schemas.microsoft.com/office/drawing/2014/main" id="{8E35F335-DBF1-92EB-119E-ABB2C7F59B9A}"/>
              </a:ext>
            </a:extLst>
          </p:cNvPr>
          <p:cNvPicPr>
            <a:picLocks noChangeAspect="1"/>
          </p:cNvPicPr>
          <p:nvPr/>
        </p:nvPicPr>
        <p:blipFill>
          <a:blip r:embed="rId3"/>
          <a:stretch>
            <a:fillRect/>
          </a:stretch>
        </p:blipFill>
        <p:spPr>
          <a:xfrm>
            <a:off x="270997" y="865332"/>
            <a:ext cx="6420270" cy="55495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733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ixaDeTexto 11">
            <a:extLst>
              <a:ext uri="{FF2B5EF4-FFF2-40B4-BE49-F238E27FC236}">
                <a16:creationId xmlns:a16="http://schemas.microsoft.com/office/drawing/2014/main" id="{EB8AD389-FDF2-4975-8D9C-88A9CF71A36E}"/>
              </a:ext>
            </a:extLst>
          </p:cNvPr>
          <p:cNvSpPr txBox="1"/>
          <p:nvPr/>
        </p:nvSpPr>
        <p:spPr>
          <a:xfrm>
            <a:off x="226823" y="136030"/>
            <a:ext cx="5869177" cy="646331"/>
          </a:xfrm>
          <a:prstGeom prst="rect">
            <a:avLst/>
          </a:prstGeom>
          <a:noFill/>
        </p:spPr>
        <p:txBody>
          <a:bodyPr wrap="square" rtlCol="0">
            <a:spAutoFit/>
          </a:bodyPr>
          <a:lstStyle/>
          <a:p>
            <a:r>
              <a:rPr lang="pt-BR" sz="3600" b="1" dirty="0"/>
              <a:t>Mapa de infectados no Brasil</a:t>
            </a:r>
          </a:p>
        </p:txBody>
      </p:sp>
      <p:pic>
        <p:nvPicPr>
          <p:cNvPr id="4" name="Imagem 3">
            <a:extLst>
              <a:ext uri="{FF2B5EF4-FFF2-40B4-BE49-F238E27FC236}">
                <a16:creationId xmlns:a16="http://schemas.microsoft.com/office/drawing/2014/main" id="{EA1FF97C-EB7D-4FF3-AB6B-6ABA117DF2E0}"/>
              </a:ext>
            </a:extLst>
          </p:cNvPr>
          <p:cNvPicPr>
            <a:picLocks noChangeAspect="1"/>
          </p:cNvPicPr>
          <p:nvPr/>
        </p:nvPicPr>
        <p:blipFill>
          <a:blip r:embed="rId2"/>
          <a:stretch>
            <a:fillRect/>
          </a:stretch>
        </p:blipFill>
        <p:spPr>
          <a:xfrm>
            <a:off x="226824" y="1069557"/>
            <a:ext cx="7552970" cy="4181475"/>
          </a:xfrm>
          <a:prstGeom prst="rect">
            <a:avLst/>
          </a:prstGeom>
          <a:ln>
            <a:noFill/>
          </a:ln>
          <a:effectLst>
            <a:outerShdw blurRad="292100" dist="139700" dir="2700000" algn="tl" rotWithShape="0">
              <a:srgbClr val="333333">
                <a:alpha val="65000"/>
              </a:srgbClr>
            </a:outerShdw>
          </a:effectLst>
        </p:spPr>
      </p:pic>
      <p:sp>
        <p:nvSpPr>
          <p:cNvPr id="8" name="CaixaDeTexto 7">
            <a:extLst>
              <a:ext uri="{FF2B5EF4-FFF2-40B4-BE49-F238E27FC236}">
                <a16:creationId xmlns:a16="http://schemas.microsoft.com/office/drawing/2014/main" id="{DDE9B930-033F-4779-9BEC-C892D6783F89}"/>
              </a:ext>
            </a:extLst>
          </p:cNvPr>
          <p:cNvSpPr txBox="1"/>
          <p:nvPr/>
        </p:nvSpPr>
        <p:spPr>
          <a:xfrm>
            <a:off x="8590546" y="1609946"/>
            <a:ext cx="2550695" cy="3170099"/>
          </a:xfrm>
          <a:prstGeom prst="rect">
            <a:avLst/>
          </a:prstGeom>
          <a:noFill/>
        </p:spPr>
        <p:txBody>
          <a:bodyPr wrap="square" rtlCol="0">
            <a:spAutoFit/>
          </a:bodyPr>
          <a:lstStyle/>
          <a:p>
            <a:pPr algn="ctr"/>
            <a:r>
              <a:rPr lang="pt-BR" sz="2000" dirty="0">
                <a:latin typeface="Bahnschrift" panose="020B0502040204020203" pitchFamily="34" charset="0"/>
              </a:rPr>
              <a:t>O estado com maior número de infectados é São Paulo. Por ser uma grande cidade populacional o contato entre as pessoas é alto comparado com outros estados.</a:t>
            </a:r>
          </a:p>
        </p:txBody>
      </p:sp>
      <p:sp>
        <p:nvSpPr>
          <p:cNvPr id="13" name="Quadro 12">
            <a:extLst>
              <a:ext uri="{FF2B5EF4-FFF2-40B4-BE49-F238E27FC236}">
                <a16:creationId xmlns:a16="http://schemas.microsoft.com/office/drawing/2014/main" id="{728F3774-5383-442A-A7A2-73CFD6DBF735}"/>
              </a:ext>
            </a:extLst>
          </p:cNvPr>
          <p:cNvSpPr/>
          <p:nvPr/>
        </p:nvSpPr>
        <p:spPr>
          <a:xfrm>
            <a:off x="7860318" y="1069556"/>
            <a:ext cx="3978755" cy="4181475"/>
          </a:xfrm>
          <a:prstGeom prst="fram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625512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3D988-D5D9-E45C-A1A6-DE27EB671BE3}"/>
            </a:ext>
          </a:extLst>
        </p:cNvPr>
        <p:cNvGrpSpPr/>
        <p:nvPr/>
      </p:nvGrpSpPr>
      <p:grpSpPr>
        <a:xfrm>
          <a:off x="0" y="0"/>
          <a:ext cx="0" cy="0"/>
          <a:chOff x="0" y="0"/>
          <a:chExt cx="0" cy="0"/>
        </a:xfrm>
      </p:grpSpPr>
      <p:grpSp>
        <p:nvGrpSpPr>
          <p:cNvPr id="2" name="Agrupar 1">
            <a:extLst>
              <a:ext uri="{FF2B5EF4-FFF2-40B4-BE49-F238E27FC236}">
                <a16:creationId xmlns:a16="http://schemas.microsoft.com/office/drawing/2014/main" id="{898A794D-7015-306A-5C07-1A1BCAB53C69}"/>
              </a:ext>
            </a:extLst>
          </p:cNvPr>
          <p:cNvGrpSpPr/>
          <p:nvPr/>
        </p:nvGrpSpPr>
        <p:grpSpPr>
          <a:xfrm>
            <a:off x="5261316" y="2874788"/>
            <a:ext cx="6385252" cy="707886"/>
            <a:chOff x="5261316" y="2471412"/>
            <a:chExt cx="6385252" cy="707886"/>
          </a:xfrm>
        </p:grpSpPr>
        <p:sp>
          <p:nvSpPr>
            <p:cNvPr id="17" name="CaixaDeTexto 16">
              <a:extLst>
                <a:ext uri="{FF2B5EF4-FFF2-40B4-BE49-F238E27FC236}">
                  <a16:creationId xmlns:a16="http://schemas.microsoft.com/office/drawing/2014/main" id="{4CF4F157-8B0B-BB97-A13B-EBDDCE050592}"/>
                </a:ext>
              </a:extLst>
            </p:cNvPr>
            <p:cNvSpPr txBox="1"/>
            <p:nvPr/>
          </p:nvSpPr>
          <p:spPr>
            <a:xfrm>
              <a:off x="5298538" y="2471412"/>
              <a:ext cx="6348030" cy="707886"/>
            </a:xfrm>
            <a:prstGeom prst="rect">
              <a:avLst/>
            </a:prstGeom>
            <a:noFill/>
          </p:spPr>
          <p:txBody>
            <a:bodyPr wrap="square" rtlCol="0">
              <a:spAutoFit/>
            </a:bodyPr>
            <a:lstStyle/>
            <a:p>
              <a:r>
                <a:rPr lang="pt-BR" sz="4000" dirty="0">
                  <a:latin typeface="Bahnschrift" panose="020B0502040204020203" pitchFamily="34" charset="0"/>
                </a:rPr>
                <a:t>CONCLUSÃO</a:t>
              </a:r>
            </a:p>
          </p:txBody>
        </p:sp>
        <p:cxnSp>
          <p:nvCxnSpPr>
            <p:cNvPr id="20" name="Conector reto 19">
              <a:extLst>
                <a:ext uri="{FF2B5EF4-FFF2-40B4-BE49-F238E27FC236}">
                  <a16:creationId xmlns:a16="http://schemas.microsoft.com/office/drawing/2014/main" id="{244D564A-7DAF-409A-FBFD-B8C90D48E07F}"/>
                </a:ext>
              </a:extLst>
            </p:cNvPr>
            <p:cNvCxnSpPr>
              <a:cxnSpLocks/>
            </p:cNvCxnSpPr>
            <p:nvPr/>
          </p:nvCxnSpPr>
          <p:spPr>
            <a:xfrm>
              <a:off x="5261316" y="3179298"/>
              <a:ext cx="580995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 name="Imagem 3" descr="Forma&#10;&#10;Descrição gerada automaticamente com confiança baixa">
            <a:extLst>
              <a:ext uri="{FF2B5EF4-FFF2-40B4-BE49-F238E27FC236}">
                <a16:creationId xmlns:a16="http://schemas.microsoft.com/office/drawing/2014/main" id="{A14AC01C-182F-236A-40A5-C4E8310600D8}"/>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007468" y="2150318"/>
            <a:ext cx="2156825" cy="2156825"/>
          </a:xfrm>
          <a:prstGeom prst="rect">
            <a:avLst/>
          </a:prstGeom>
        </p:spPr>
      </p:pic>
    </p:spTree>
    <p:extLst>
      <p:ext uri="{BB962C8B-B14F-4D97-AF65-F5344CB8AC3E}">
        <p14:creationId xmlns:p14="http://schemas.microsoft.com/office/powerpoint/2010/main" val="35106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ixaDeTexto 16">
            <a:extLst>
              <a:ext uri="{FF2B5EF4-FFF2-40B4-BE49-F238E27FC236}">
                <a16:creationId xmlns:a16="http://schemas.microsoft.com/office/drawing/2014/main" id="{3D100EF8-8BFE-4AC0-9096-10A135883285}"/>
              </a:ext>
            </a:extLst>
          </p:cNvPr>
          <p:cNvSpPr txBox="1"/>
          <p:nvPr/>
        </p:nvSpPr>
        <p:spPr>
          <a:xfrm>
            <a:off x="276172" y="-13495"/>
            <a:ext cx="5528603" cy="707886"/>
          </a:xfrm>
          <a:prstGeom prst="rect">
            <a:avLst/>
          </a:prstGeom>
          <a:noFill/>
        </p:spPr>
        <p:txBody>
          <a:bodyPr wrap="square" rtlCol="0">
            <a:spAutoFit/>
          </a:bodyPr>
          <a:lstStyle/>
          <a:p>
            <a:r>
              <a:rPr lang="pt-BR" sz="4000" dirty="0"/>
              <a:t>Conclusão</a:t>
            </a:r>
          </a:p>
        </p:txBody>
      </p:sp>
      <p:sp>
        <p:nvSpPr>
          <p:cNvPr id="18" name="CaixaDeTexto 17">
            <a:extLst>
              <a:ext uri="{FF2B5EF4-FFF2-40B4-BE49-F238E27FC236}">
                <a16:creationId xmlns:a16="http://schemas.microsoft.com/office/drawing/2014/main" id="{F95EF957-31E6-4543-B6F5-ACFA98ED7CBB}"/>
              </a:ext>
            </a:extLst>
          </p:cNvPr>
          <p:cNvSpPr txBox="1"/>
          <p:nvPr/>
        </p:nvSpPr>
        <p:spPr>
          <a:xfrm>
            <a:off x="2481315" y="915721"/>
            <a:ext cx="9446500" cy="5493812"/>
          </a:xfrm>
          <a:prstGeom prst="rect">
            <a:avLst/>
          </a:prstGeom>
          <a:gradFill flip="none" rotWithShape="1">
            <a:gsLst>
              <a:gs pos="0">
                <a:schemeClr val="accent2">
                  <a:lumMod val="50000"/>
                  <a:shade val="30000"/>
                  <a:satMod val="115000"/>
                </a:schemeClr>
              </a:gs>
              <a:gs pos="8000">
                <a:schemeClr val="accent2">
                  <a:lumMod val="50000"/>
                  <a:shade val="67500"/>
                  <a:satMod val="115000"/>
                </a:schemeClr>
              </a:gs>
              <a:gs pos="100000">
                <a:schemeClr val="accent2">
                  <a:lumMod val="50000"/>
                  <a:shade val="100000"/>
                  <a:satMod val="115000"/>
                </a:schemeClr>
              </a:gs>
            </a:gsLst>
            <a:lin ang="2700000" scaled="1"/>
            <a:tileRect/>
          </a:gradFill>
          <a:ln>
            <a:noFill/>
          </a:ln>
        </p:spPr>
        <p:txBody>
          <a:bodyPr wrap="square" rtlCol="0">
            <a:spAutoFit/>
          </a:bodyPr>
          <a:lstStyle/>
          <a:p>
            <a:pPr marL="285750" indent="-285750" algn="just">
              <a:buFont typeface="Arial" panose="020B0604020202020204" pitchFamily="34" charset="0"/>
              <a:buChar char="•"/>
            </a:pPr>
            <a:r>
              <a:rPr lang="pt-BR" sz="1300" dirty="0">
                <a:latin typeface="Bahnschrift" panose="020B0502040204020203" pitchFamily="34" charset="0"/>
              </a:rPr>
              <a:t>Com a análise realizada na base dos dados disponibilizada, sobre o comportamento da população durante a pandemia de COVID-19 de 2020, podemos observar que o hospital deve usar os dados para a cada dia estar preparado para um surto ou início de uma nova pandemia. </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Durante a análise identificou-se que a grande parte da população utiliza o sistema SUS quando se trata de busca de ajuda médica. </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Outro fator importante demonstra que a maioria da população possui um nível de renda de salário mínimo, e ocupação de trabalho está predominante em trabalhos braçais, com atividades que necessitam da força de trabalho presencial. </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O hospital com base nos dados coletados, devem ficar atento aos sintomas que podem caracterizar o ressurgimento do vírus como Febre, Falta de Paladar ou Olfato e Dificuldade para respirar.</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A pandemia de COVID-19 surpreendeu o mundo e destacou a necessidade de reforçar a infraestrutura hospitalar, garantindo atendimento adequado à população e capacidade para internações em casos graves, especialmente em regiões com maior vulnerabilidade e dependência do SUS.</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Os hospitais devem conscientizar a população para a realização de testagem e restrição pessoal para que o vírus não se espalhe e rapidamente fique fora de controle.</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A infraestrutura dos hospitais devem conseguir identificar os casos positivos e imediatamente isolar esses casos para que o contato com novas pessoas não aconteça e provoque um novo surto. Uma medida que poderia auxiliar na identificação de possíveis casos de Covid, seria um APP para uma triagem digital, com base nos dados anteriores esse APP poderia dizer se o paciente é um possível caso de Covid, o que poderia diminuir o número de visitas nos hospitais.</a:t>
            </a:r>
          </a:p>
          <a:p>
            <a:pPr algn="just"/>
            <a:endParaRPr lang="pt-BR" sz="1300" dirty="0">
              <a:latin typeface="Bahnschrift" panose="020B0502040204020203" pitchFamily="34" charset="0"/>
            </a:endParaRPr>
          </a:p>
          <a:p>
            <a:pPr marL="285750" indent="-285750" algn="just">
              <a:buFont typeface="Arial" panose="020B0604020202020204" pitchFamily="34" charset="0"/>
              <a:buChar char="•"/>
            </a:pPr>
            <a:r>
              <a:rPr lang="pt-BR" sz="1300" dirty="0">
                <a:latin typeface="Bahnschrift" panose="020B0502040204020203" pitchFamily="34" charset="0"/>
              </a:rPr>
              <a:t>Como a busca pelo o sistema do SUS é o mais procurado, os governantes devem realizar parcerias e investimentos para que em caso de uma nova pandemia, a população não fique desprovida de assistência da rede pública</a:t>
            </a:r>
          </a:p>
        </p:txBody>
      </p:sp>
      <p:cxnSp>
        <p:nvCxnSpPr>
          <p:cNvPr id="20" name="Conector reto 19">
            <a:extLst>
              <a:ext uri="{FF2B5EF4-FFF2-40B4-BE49-F238E27FC236}">
                <a16:creationId xmlns:a16="http://schemas.microsoft.com/office/drawing/2014/main" id="{302C1961-DBFA-4791-A4A0-040A40C27CB9}"/>
              </a:ext>
            </a:extLst>
          </p:cNvPr>
          <p:cNvCxnSpPr/>
          <p:nvPr/>
        </p:nvCxnSpPr>
        <p:spPr>
          <a:xfrm>
            <a:off x="264185" y="595393"/>
            <a:ext cx="5809957"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m 1" descr="Forma&#10;&#10;Descrição gerada automaticamente com confiança baixa">
            <a:extLst>
              <a:ext uri="{FF2B5EF4-FFF2-40B4-BE49-F238E27FC236}">
                <a16:creationId xmlns:a16="http://schemas.microsoft.com/office/drawing/2014/main" id="{005CDFD2-CA59-0F03-6F9B-2FFFBC5BAEA4}"/>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37725" y="2163966"/>
            <a:ext cx="2156825" cy="2156825"/>
          </a:xfrm>
          <a:prstGeom prst="rect">
            <a:avLst/>
          </a:prstGeom>
        </p:spPr>
      </p:pic>
    </p:spTree>
    <p:extLst>
      <p:ext uri="{BB962C8B-B14F-4D97-AF65-F5344CB8AC3E}">
        <p14:creationId xmlns:p14="http://schemas.microsoft.com/office/powerpoint/2010/main" val="2004306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5990C0C-1588-8711-033D-8F855AD88E5C}"/>
              </a:ext>
            </a:extLst>
          </p:cNvPr>
          <p:cNvSpPr/>
          <p:nvPr/>
        </p:nvSpPr>
        <p:spPr>
          <a:xfrm>
            <a:off x="3302758" y="1337481"/>
            <a:ext cx="7577277" cy="354839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11" name="Gráfico 10" descr="Documento com preenchimento sólido">
            <a:extLst>
              <a:ext uri="{FF2B5EF4-FFF2-40B4-BE49-F238E27FC236}">
                <a16:creationId xmlns:a16="http://schemas.microsoft.com/office/drawing/2014/main" id="{CA5DC599-8CC9-4672-9FC4-2D816E1063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182" y="1341245"/>
            <a:ext cx="1980028" cy="1980028"/>
          </a:xfrm>
          <a:prstGeom prst="rect">
            <a:avLst/>
          </a:prstGeom>
        </p:spPr>
      </p:pic>
      <p:pic>
        <p:nvPicPr>
          <p:cNvPr id="13" name="Gráfico 12" descr="Gráfico de pizza com preenchimento sólido">
            <a:extLst>
              <a:ext uri="{FF2B5EF4-FFF2-40B4-BE49-F238E27FC236}">
                <a16:creationId xmlns:a16="http://schemas.microsoft.com/office/drawing/2014/main" id="{5BBD92E7-CB50-47F5-95BE-0B2D3F0C2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14" y="1759758"/>
            <a:ext cx="914400" cy="914400"/>
          </a:xfrm>
          <a:prstGeom prst="rect">
            <a:avLst/>
          </a:prstGeom>
        </p:spPr>
      </p:pic>
      <p:pic>
        <p:nvPicPr>
          <p:cNvPr id="9" name="Gráfico 8" descr="Pesquisa com preenchimento sólido">
            <a:extLst>
              <a:ext uri="{FF2B5EF4-FFF2-40B4-BE49-F238E27FC236}">
                <a16:creationId xmlns:a16="http://schemas.microsoft.com/office/drawing/2014/main" id="{29F9399F-16D6-4CEA-9D83-A860D32D6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33890" y="2640455"/>
            <a:ext cx="1361635" cy="1361635"/>
          </a:xfrm>
          <a:prstGeom prst="rect">
            <a:avLst/>
          </a:prstGeom>
        </p:spPr>
      </p:pic>
      <p:pic>
        <p:nvPicPr>
          <p:cNvPr id="16" name="Gráfico 15" descr="Engrenagem única com preenchimento sólido">
            <a:extLst>
              <a:ext uri="{FF2B5EF4-FFF2-40B4-BE49-F238E27FC236}">
                <a16:creationId xmlns:a16="http://schemas.microsoft.com/office/drawing/2014/main" id="{4B2FE66B-974E-4DDC-AA43-139A083C28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982" y="3544890"/>
            <a:ext cx="1218908" cy="1218908"/>
          </a:xfrm>
          <a:prstGeom prst="rect">
            <a:avLst/>
          </a:prstGeom>
        </p:spPr>
      </p:pic>
      <p:sp>
        <p:nvSpPr>
          <p:cNvPr id="17" name="CaixaDeTexto 16">
            <a:extLst>
              <a:ext uri="{FF2B5EF4-FFF2-40B4-BE49-F238E27FC236}">
                <a16:creationId xmlns:a16="http://schemas.microsoft.com/office/drawing/2014/main" id="{3D100EF8-8BFE-4AC0-9096-10A135883285}"/>
              </a:ext>
            </a:extLst>
          </p:cNvPr>
          <p:cNvSpPr txBox="1"/>
          <p:nvPr/>
        </p:nvSpPr>
        <p:spPr>
          <a:xfrm>
            <a:off x="3061807" y="513848"/>
            <a:ext cx="5528603" cy="707886"/>
          </a:xfrm>
          <a:prstGeom prst="rect">
            <a:avLst/>
          </a:prstGeom>
          <a:noFill/>
        </p:spPr>
        <p:txBody>
          <a:bodyPr wrap="square" rtlCol="0">
            <a:spAutoFit/>
          </a:bodyPr>
          <a:lstStyle/>
          <a:p>
            <a:r>
              <a:rPr lang="pt-BR" sz="4000" dirty="0"/>
              <a:t>Equipe</a:t>
            </a:r>
          </a:p>
        </p:txBody>
      </p:sp>
      <p:sp>
        <p:nvSpPr>
          <p:cNvPr id="18" name="CaixaDeTexto 17">
            <a:extLst>
              <a:ext uri="{FF2B5EF4-FFF2-40B4-BE49-F238E27FC236}">
                <a16:creationId xmlns:a16="http://schemas.microsoft.com/office/drawing/2014/main" id="{F95EF957-31E6-4543-B6F5-ACFA98ED7CBB}"/>
              </a:ext>
            </a:extLst>
          </p:cNvPr>
          <p:cNvSpPr txBox="1"/>
          <p:nvPr/>
        </p:nvSpPr>
        <p:spPr>
          <a:xfrm rot="10800000" flipV="1">
            <a:off x="5149482" y="1518801"/>
            <a:ext cx="3642878" cy="923330"/>
          </a:xfrm>
          <a:prstGeom prst="rect">
            <a:avLst/>
          </a:prstGeom>
          <a:noFill/>
        </p:spPr>
        <p:txBody>
          <a:bodyPr wrap="square" rtlCol="0">
            <a:spAutoFit/>
          </a:bodyPr>
          <a:lstStyle/>
          <a:p>
            <a:r>
              <a:rPr lang="pt-BR" dirty="0">
                <a:latin typeface="Bahnschrift" panose="020B0502040204020203" pitchFamily="34" charset="0"/>
              </a:rPr>
              <a:t>Mauro Junior de Oliveira Lima</a:t>
            </a:r>
          </a:p>
          <a:p>
            <a:r>
              <a:rPr lang="pt-BR" b="0" i="0" dirty="0">
                <a:solidFill>
                  <a:srgbClr val="E4E4E4"/>
                </a:solidFill>
                <a:effectLst/>
                <a:latin typeface="Bahnschrift" panose="020B0502040204020203" pitchFamily="34" charset="0"/>
              </a:rPr>
              <a:t>mauromaurojunior@hotmail.com</a:t>
            </a:r>
            <a:endParaRPr lang="pt-BR" dirty="0">
              <a:latin typeface="Bahnschrift" panose="020B0502040204020203" pitchFamily="34" charset="0"/>
            </a:endParaRPr>
          </a:p>
          <a:p>
            <a:endParaRPr lang="pt-BR" dirty="0"/>
          </a:p>
        </p:txBody>
      </p:sp>
      <p:cxnSp>
        <p:nvCxnSpPr>
          <p:cNvPr id="20" name="Conector reto 19">
            <a:extLst>
              <a:ext uri="{FF2B5EF4-FFF2-40B4-BE49-F238E27FC236}">
                <a16:creationId xmlns:a16="http://schemas.microsoft.com/office/drawing/2014/main" id="{302C1961-DBFA-4791-A4A0-040A40C27CB9}"/>
              </a:ext>
            </a:extLst>
          </p:cNvPr>
          <p:cNvCxnSpPr>
            <a:cxnSpLocks/>
          </p:cNvCxnSpPr>
          <p:nvPr/>
        </p:nvCxnSpPr>
        <p:spPr>
          <a:xfrm>
            <a:off x="3061807" y="1159599"/>
            <a:ext cx="781822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luxograma: Conector 20">
            <a:extLst>
              <a:ext uri="{FF2B5EF4-FFF2-40B4-BE49-F238E27FC236}">
                <a16:creationId xmlns:a16="http://schemas.microsoft.com/office/drawing/2014/main" id="{E78EA1A1-AAED-407B-9DB2-EBEB0FA60783}"/>
              </a:ext>
            </a:extLst>
          </p:cNvPr>
          <p:cNvSpPr/>
          <p:nvPr/>
        </p:nvSpPr>
        <p:spPr>
          <a:xfrm>
            <a:off x="314982" y="1159599"/>
            <a:ext cx="457200" cy="433137"/>
          </a:xfrm>
          <a:prstGeom prst="flowChartConnector">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Gráfico 22" descr="Nuvem com preenchimento sólido">
            <a:extLst>
              <a:ext uri="{FF2B5EF4-FFF2-40B4-BE49-F238E27FC236}">
                <a16:creationId xmlns:a16="http://schemas.microsoft.com/office/drawing/2014/main" id="{4980E40C-235E-4D85-BFA2-960B52AFE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7533" y="3696943"/>
            <a:ext cx="914400" cy="914400"/>
          </a:xfrm>
          <a:prstGeom prst="rect">
            <a:avLst/>
          </a:prstGeom>
        </p:spPr>
      </p:pic>
      <p:sp>
        <p:nvSpPr>
          <p:cNvPr id="12" name="CaixaDeTexto 11">
            <a:extLst>
              <a:ext uri="{FF2B5EF4-FFF2-40B4-BE49-F238E27FC236}">
                <a16:creationId xmlns:a16="http://schemas.microsoft.com/office/drawing/2014/main" id="{BC03FB73-E332-4199-AF6E-4523D6D192AE}"/>
              </a:ext>
            </a:extLst>
          </p:cNvPr>
          <p:cNvSpPr txBox="1"/>
          <p:nvPr/>
        </p:nvSpPr>
        <p:spPr>
          <a:xfrm rot="10800000" flipV="1">
            <a:off x="5171338" y="2557878"/>
            <a:ext cx="3957240" cy="646331"/>
          </a:xfrm>
          <a:prstGeom prst="rect">
            <a:avLst/>
          </a:prstGeom>
          <a:noFill/>
        </p:spPr>
        <p:txBody>
          <a:bodyPr wrap="square" rtlCol="0">
            <a:spAutoFit/>
          </a:bodyPr>
          <a:lstStyle/>
          <a:p>
            <a:r>
              <a:rPr lang="pt-BR" dirty="0">
                <a:latin typeface="Bahnschrift" panose="020B0502040204020203" pitchFamily="34" charset="0"/>
              </a:rPr>
              <a:t>Jose Anderson Rodrigues</a:t>
            </a:r>
          </a:p>
          <a:p>
            <a:r>
              <a:rPr lang="pt-BR" b="0" i="0" dirty="0">
                <a:solidFill>
                  <a:srgbClr val="E4E4E4"/>
                </a:solidFill>
                <a:effectLst/>
                <a:latin typeface="Bahnschrift" panose="020B0502040204020203" pitchFamily="34" charset="0"/>
              </a:rPr>
              <a:t>anderson.j.rodrigues@outlook.com</a:t>
            </a:r>
            <a:endParaRPr lang="pt-BR" dirty="0">
              <a:latin typeface="Bahnschrift" panose="020B0502040204020203" pitchFamily="34" charset="0"/>
            </a:endParaRPr>
          </a:p>
        </p:txBody>
      </p:sp>
      <p:sp>
        <p:nvSpPr>
          <p:cNvPr id="14" name="CaixaDeTexto 13">
            <a:extLst>
              <a:ext uri="{FF2B5EF4-FFF2-40B4-BE49-F238E27FC236}">
                <a16:creationId xmlns:a16="http://schemas.microsoft.com/office/drawing/2014/main" id="{D5595A83-2208-4824-9646-AD52F1883519}"/>
              </a:ext>
            </a:extLst>
          </p:cNvPr>
          <p:cNvSpPr txBox="1"/>
          <p:nvPr/>
        </p:nvSpPr>
        <p:spPr>
          <a:xfrm rot="10800000" flipV="1">
            <a:off x="5171337" y="3688018"/>
            <a:ext cx="3754298" cy="646331"/>
          </a:xfrm>
          <a:prstGeom prst="rect">
            <a:avLst/>
          </a:prstGeom>
          <a:noFill/>
        </p:spPr>
        <p:txBody>
          <a:bodyPr wrap="square" rtlCol="0">
            <a:spAutoFit/>
          </a:bodyPr>
          <a:lstStyle/>
          <a:p>
            <a:r>
              <a:rPr lang="pt-BR" dirty="0">
                <a:latin typeface="Bahnschrift" panose="020B0502040204020203" pitchFamily="34" charset="0"/>
              </a:rPr>
              <a:t>Samuel Rocha Lima</a:t>
            </a:r>
          </a:p>
          <a:p>
            <a:r>
              <a:rPr lang="pt-BR" dirty="0">
                <a:latin typeface="Bahnschrift" panose="020B0502040204020203" pitchFamily="34" charset="0"/>
              </a:rPr>
              <a:t>samuelrrl@gmail.com</a:t>
            </a:r>
          </a:p>
        </p:txBody>
      </p:sp>
      <p:pic>
        <p:nvPicPr>
          <p:cNvPr id="4" name="Imagem 3" descr="Texto, Ícone&#10;&#10;Descrição gerada automaticamente">
            <a:extLst>
              <a:ext uri="{FF2B5EF4-FFF2-40B4-BE49-F238E27FC236}">
                <a16:creationId xmlns:a16="http://schemas.microsoft.com/office/drawing/2014/main" id="{68522AF5-FE6B-9F70-5D57-8A73B5F2A716}"/>
              </a:ext>
            </a:extLst>
          </p:cNvPr>
          <p:cNvPicPr>
            <a:picLocks noChangeAspect="1"/>
          </p:cNvPicPr>
          <p:nvPr/>
        </p:nvPicPr>
        <p:blipFill>
          <a:blip r:embed="rId12"/>
          <a:stretch>
            <a:fillRect/>
          </a:stretch>
        </p:blipFill>
        <p:spPr>
          <a:xfrm>
            <a:off x="3577359" y="2269224"/>
            <a:ext cx="1275666" cy="1275666"/>
          </a:xfrm>
          <a:prstGeom prst="rect">
            <a:avLst/>
          </a:prstGeom>
        </p:spPr>
      </p:pic>
    </p:spTree>
    <p:extLst>
      <p:ext uri="{BB962C8B-B14F-4D97-AF65-F5344CB8AC3E}">
        <p14:creationId xmlns:p14="http://schemas.microsoft.com/office/powerpoint/2010/main" val="89014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64EE132B-C63F-4F96-A1A9-F2C9F61D5193}"/>
              </a:ext>
            </a:extLst>
          </p:cNvPr>
          <p:cNvSpPr txBox="1"/>
          <p:nvPr/>
        </p:nvSpPr>
        <p:spPr>
          <a:xfrm>
            <a:off x="-813357" y="28628"/>
            <a:ext cx="3922643" cy="707886"/>
          </a:xfrm>
          <a:prstGeom prst="rect">
            <a:avLst/>
          </a:prstGeom>
          <a:noFill/>
        </p:spPr>
        <p:txBody>
          <a:bodyPr wrap="square" rtlCol="0">
            <a:spAutoFit/>
          </a:bodyPr>
          <a:lstStyle/>
          <a:p>
            <a:pPr algn="ctr"/>
            <a:r>
              <a:rPr lang="pt-BR" sz="4000" b="1" dirty="0"/>
              <a:t>PASSOS</a:t>
            </a:r>
            <a:endParaRPr lang="pt-BR" sz="4800" b="1" dirty="0"/>
          </a:p>
        </p:txBody>
      </p:sp>
      <p:grpSp>
        <p:nvGrpSpPr>
          <p:cNvPr id="65" name="Agrupar 64">
            <a:extLst>
              <a:ext uri="{FF2B5EF4-FFF2-40B4-BE49-F238E27FC236}">
                <a16:creationId xmlns:a16="http://schemas.microsoft.com/office/drawing/2014/main" id="{8EFA8847-7300-992B-9D80-FE0C7FDC3775}"/>
              </a:ext>
            </a:extLst>
          </p:cNvPr>
          <p:cNvGrpSpPr/>
          <p:nvPr/>
        </p:nvGrpSpPr>
        <p:grpSpPr>
          <a:xfrm>
            <a:off x="221188" y="824129"/>
            <a:ext cx="11749625" cy="5209742"/>
            <a:chOff x="285782" y="901766"/>
            <a:chExt cx="11749625" cy="5209742"/>
          </a:xfrm>
        </p:grpSpPr>
        <p:grpSp>
          <p:nvGrpSpPr>
            <p:cNvPr id="3" name="Agrupar 2">
              <a:extLst>
                <a:ext uri="{FF2B5EF4-FFF2-40B4-BE49-F238E27FC236}">
                  <a16:creationId xmlns:a16="http://schemas.microsoft.com/office/drawing/2014/main" id="{43A5CAE3-1117-2B09-6397-577E87E64B3A}"/>
                </a:ext>
              </a:extLst>
            </p:cNvPr>
            <p:cNvGrpSpPr/>
            <p:nvPr/>
          </p:nvGrpSpPr>
          <p:grpSpPr>
            <a:xfrm>
              <a:off x="285782" y="901766"/>
              <a:ext cx="2088869" cy="5209742"/>
              <a:chOff x="950015" y="799473"/>
              <a:chExt cx="2088869" cy="5209742"/>
            </a:xfrm>
          </p:grpSpPr>
          <p:sp>
            <p:nvSpPr>
              <p:cNvPr id="2" name="Fluxograma: Conector fora de Página 1">
                <a:extLst>
                  <a:ext uri="{FF2B5EF4-FFF2-40B4-BE49-F238E27FC236}">
                    <a16:creationId xmlns:a16="http://schemas.microsoft.com/office/drawing/2014/main" id="{3E2FA97F-D321-4B4D-9958-EC2E5B00FCDC}"/>
                  </a:ext>
                </a:extLst>
              </p:cNvPr>
              <p:cNvSpPr/>
              <p:nvPr/>
            </p:nvSpPr>
            <p:spPr>
              <a:xfrm>
                <a:off x="1020418" y="2428671"/>
                <a:ext cx="1948070" cy="3115990"/>
              </a:xfrm>
              <a:prstGeom prst="flowChartOffpage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endParaRPr lang="pt-BR" sz="1600" dirty="0">
                  <a:latin typeface="Bahnschrift" panose="020B0502040204020203" pitchFamily="34" charset="0"/>
                </a:endParaRPr>
              </a:p>
              <a:p>
                <a:r>
                  <a:rPr lang="pt-BR" sz="1600" dirty="0">
                    <a:latin typeface="Bahnschrift" panose="020B0502040204020203" pitchFamily="34" charset="0"/>
                  </a:rPr>
                  <a:t>Análise da base disponibilizada no site do IBGE para compreensão dos dados com uso dos dicionários disponibilizados.</a:t>
                </a:r>
              </a:p>
            </p:txBody>
          </p:sp>
          <p:sp>
            <p:nvSpPr>
              <p:cNvPr id="5" name="Retângulo 4">
                <a:extLst>
                  <a:ext uri="{FF2B5EF4-FFF2-40B4-BE49-F238E27FC236}">
                    <a16:creationId xmlns:a16="http://schemas.microsoft.com/office/drawing/2014/main" id="{765CD59D-E38F-482A-B7F1-6C50BFB9A8C5}"/>
                  </a:ext>
                </a:extLst>
              </p:cNvPr>
              <p:cNvSpPr/>
              <p:nvPr/>
            </p:nvSpPr>
            <p:spPr>
              <a:xfrm>
                <a:off x="950015" y="1720681"/>
                <a:ext cx="2088869" cy="56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latin typeface="Bahnschrift" panose="020B0502040204020203" pitchFamily="34" charset="0"/>
                  </a:rPr>
                  <a:t>Etapa 1</a:t>
                </a:r>
              </a:p>
            </p:txBody>
          </p:sp>
          <p:sp>
            <p:nvSpPr>
              <p:cNvPr id="10" name="Seta: Divisa 9">
                <a:extLst>
                  <a:ext uri="{FF2B5EF4-FFF2-40B4-BE49-F238E27FC236}">
                    <a16:creationId xmlns:a16="http://schemas.microsoft.com/office/drawing/2014/main" id="{08016AC2-407B-4047-B791-EE728E353616}"/>
                  </a:ext>
                </a:extLst>
              </p:cNvPr>
              <p:cNvSpPr/>
              <p:nvPr/>
            </p:nvSpPr>
            <p:spPr>
              <a:xfrm rot="5400000">
                <a:off x="1437823" y="4478552"/>
                <a:ext cx="1113256" cy="19480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9" name="Gráfico 18" descr="Pesquisa com preenchimento sólido">
                <a:extLst>
                  <a:ext uri="{FF2B5EF4-FFF2-40B4-BE49-F238E27FC236}">
                    <a16:creationId xmlns:a16="http://schemas.microsoft.com/office/drawing/2014/main" id="{E9C7A7EF-503A-4DA9-B32A-B2083B583B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250" y="799473"/>
                <a:ext cx="914400" cy="914400"/>
              </a:xfrm>
              <a:prstGeom prst="rect">
                <a:avLst/>
              </a:prstGeom>
            </p:spPr>
          </p:pic>
        </p:grpSp>
        <p:grpSp>
          <p:nvGrpSpPr>
            <p:cNvPr id="6" name="Agrupar 5">
              <a:extLst>
                <a:ext uri="{FF2B5EF4-FFF2-40B4-BE49-F238E27FC236}">
                  <a16:creationId xmlns:a16="http://schemas.microsoft.com/office/drawing/2014/main" id="{167FD29D-A3A2-EFA5-8F96-3879F0C97D82}"/>
                </a:ext>
              </a:extLst>
            </p:cNvPr>
            <p:cNvGrpSpPr/>
            <p:nvPr/>
          </p:nvGrpSpPr>
          <p:grpSpPr>
            <a:xfrm>
              <a:off x="2700971" y="901766"/>
              <a:ext cx="2088869" cy="5209742"/>
              <a:chOff x="950015" y="799473"/>
              <a:chExt cx="2088869" cy="5209742"/>
            </a:xfrm>
          </p:grpSpPr>
          <p:sp>
            <p:nvSpPr>
              <p:cNvPr id="7" name="Fluxograma: Conector fora de Página 6">
                <a:extLst>
                  <a:ext uri="{FF2B5EF4-FFF2-40B4-BE49-F238E27FC236}">
                    <a16:creationId xmlns:a16="http://schemas.microsoft.com/office/drawing/2014/main" id="{066EC04B-53B6-1F6E-51B9-2A0950AA5D32}"/>
                  </a:ext>
                </a:extLst>
              </p:cNvPr>
              <p:cNvSpPr/>
              <p:nvPr/>
            </p:nvSpPr>
            <p:spPr>
              <a:xfrm>
                <a:off x="1020418" y="2428671"/>
                <a:ext cx="1948070" cy="3115990"/>
              </a:xfrm>
              <a:prstGeom prst="flowChartOffpage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Arial" panose="020B0604020202020204" pitchFamily="34" charset="0"/>
                  <a:buChar char="•"/>
                </a:pPr>
                <a:endParaRPr lang="pt-BR" sz="1600" dirty="0">
                  <a:latin typeface="Bahnschrift" panose="020B0502040204020203" pitchFamily="34" charset="0"/>
                </a:endParaRPr>
              </a:p>
              <a:p>
                <a:r>
                  <a:rPr lang="pt-BR" sz="1600" dirty="0">
                    <a:latin typeface="Bahnschrift" panose="020B0502040204020203" pitchFamily="34" charset="0"/>
                  </a:rPr>
                  <a:t>Carregamento dos dados do IBGE na plataforma Google Cloud (GCP).</a:t>
                </a:r>
              </a:p>
            </p:txBody>
          </p:sp>
          <p:sp>
            <p:nvSpPr>
              <p:cNvPr id="8" name="Retângulo 7">
                <a:extLst>
                  <a:ext uri="{FF2B5EF4-FFF2-40B4-BE49-F238E27FC236}">
                    <a16:creationId xmlns:a16="http://schemas.microsoft.com/office/drawing/2014/main" id="{8E3B38D7-AF76-C91B-1F92-2721C0DF6753}"/>
                  </a:ext>
                </a:extLst>
              </p:cNvPr>
              <p:cNvSpPr/>
              <p:nvPr/>
            </p:nvSpPr>
            <p:spPr>
              <a:xfrm>
                <a:off x="950015" y="1720681"/>
                <a:ext cx="2088869" cy="56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latin typeface="Bahnschrift" panose="020B0502040204020203" pitchFamily="34" charset="0"/>
                  </a:rPr>
                  <a:t>Etapa 2</a:t>
                </a:r>
              </a:p>
            </p:txBody>
          </p:sp>
          <p:sp>
            <p:nvSpPr>
              <p:cNvPr id="9" name="Seta: Divisa 8">
                <a:extLst>
                  <a:ext uri="{FF2B5EF4-FFF2-40B4-BE49-F238E27FC236}">
                    <a16:creationId xmlns:a16="http://schemas.microsoft.com/office/drawing/2014/main" id="{62E159EA-A097-001C-9159-0A18AED6DA88}"/>
                  </a:ext>
                </a:extLst>
              </p:cNvPr>
              <p:cNvSpPr/>
              <p:nvPr/>
            </p:nvSpPr>
            <p:spPr>
              <a:xfrm rot="5400000">
                <a:off x="1437823" y="4478552"/>
                <a:ext cx="1113256" cy="19480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1" name="Gráfico 10" descr="Pesquisa com preenchimento sólido">
                <a:extLst>
                  <a:ext uri="{FF2B5EF4-FFF2-40B4-BE49-F238E27FC236}">
                    <a16:creationId xmlns:a16="http://schemas.microsoft.com/office/drawing/2014/main" id="{22E9B485-F83A-A68D-8890-831B936D93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250" y="799473"/>
                <a:ext cx="914400" cy="914400"/>
              </a:xfrm>
              <a:prstGeom prst="rect">
                <a:avLst/>
              </a:prstGeom>
            </p:spPr>
          </p:pic>
        </p:grpSp>
        <p:grpSp>
          <p:nvGrpSpPr>
            <p:cNvPr id="12" name="Agrupar 11">
              <a:extLst>
                <a:ext uri="{FF2B5EF4-FFF2-40B4-BE49-F238E27FC236}">
                  <a16:creationId xmlns:a16="http://schemas.microsoft.com/office/drawing/2014/main" id="{22196F70-D811-AC28-540F-60DB3E0A0DE0}"/>
                </a:ext>
              </a:extLst>
            </p:cNvPr>
            <p:cNvGrpSpPr/>
            <p:nvPr/>
          </p:nvGrpSpPr>
          <p:grpSpPr>
            <a:xfrm>
              <a:off x="5116160" y="901766"/>
              <a:ext cx="2088869" cy="5209742"/>
              <a:chOff x="950015" y="799473"/>
              <a:chExt cx="2088869" cy="5209742"/>
            </a:xfrm>
          </p:grpSpPr>
          <p:sp>
            <p:nvSpPr>
              <p:cNvPr id="13" name="Fluxograma: Conector fora de Página 12">
                <a:extLst>
                  <a:ext uri="{FF2B5EF4-FFF2-40B4-BE49-F238E27FC236}">
                    <a16:creationId xmlns:a16="http://schemas.microsoft.com/office/drawing/2014/main" id="{377743FC-7EDE-A217-68AE-76E497CEAD2E}"/>
                  </a:ext>
                </a:extLst>
              </p:cNvPr>
              <p:cNvSpPr/>
              <p:nvPr/>
            </p:nvSpPr>
            <p:spPr>
              <a:xfrm>
                <a:off x="1020418" y="2428671"/>
                <a:ext cx="1948070" cy="3115990"/>
              </a:xfrm>
              <a:prstGeom prst="flowChartOffpage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Arial" panose="020B0604020202020204" pitchFamily="34" charset="0"/>
                  <a:buChar char="•"/>
                </a:pPr>
                <a:endParaRPr lang="pt-BR" sz="1600" dirty="0">
                  <a:latin typeface="Bahnschrift" panose="020B0502040204020203" pitchFamily="34" charset="0"/>
                </a:endParaRPr>
              </a:p>
              <a:p>
                <a:r>
                  <a:rPr lang="pt-BR" sz="1600" dirty="0">
                    <a:latin typeface="Bahnschrift" panose="020B0502040204020203" pitchFamily="34" charset="0"/>
                  </a:rPr>
                  <a:t>Criação das tabelas dimensões para estruturação e análise dos dados.</a:t>
                </a:r>
              </a:p>
            </p:txBody>
          </p:sp>
          <p:sp>
            <p:nvSpPr>
              <p:cNvPr id="14" name="Retângulo 13">
                <a:extLst>
                  <a:ext uri="{FF2B5EF4-FFF2-40B4-BE49-F238E27FC236}">
                    <a16:creationId xmlns:a16="http://schemas.microsoft.com/office/drawing/2014/main" id="{F4D8AD79-AAA7-51B6-DC65-40699499029C}"/>
                  </a:ext>
                </a:extLst>
              </p:cNvPr>
              <p:cNvSpPr/>
              <p:nvPr/>
            </p:nvSpPr>
            <p:spPr>
              <a:xfrm>
                <a:off x="950015" y="1720681"/>
                <a:ext cx="2088869" cy="56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latin typeface="Bahnschrift" panose="020B0502040204020203" pitchFamily="34" charset="0"/>
                  </a:rPr>
                  <a:t>Etapa 3</a:t>
                </a:r>
              </a:p>
            </p:txBody>
          </p:sp>
          <p:sp>
            <p:nvSpPr>
              <p:cNvPr id="15" name="Seta: Divisa 14">
                <a:extLst>
                  <a:ext uri="{FF2B5EF4-FFF2-40B4-BE49-F238E27FC236}">
                    <a16:creationId xmlns:a16="http://schemas.microsoft.com/office/drawing/2014/main" id="{6C24A16D-53A7-584C-20E0-8A7592F0CA0D}"/>
                  </a:ext>
                </a:extLst>
              </p:cNvPr>
              <p:cNvSpPr/>
              <p:nvPr/>
            </p:nvSpPr>
            <p:spPr>
              <a:xfrm rot="5400000">
                <a:off x="1437823" y="4478552"/>
                <a:ext cx="1113256" cy="19480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6" name="Gráfico 15" descr="Pesquisa com preenchimento sólido">
                <a:extLst>
                  <a:ext uri="{FF2B5EF4-FFF2-40B4-BE49-F238E27FC236}">
                    <a16:creationId xmlns:a16="http://schemas.microsoft.com/office/drawing/2014/main" id="{12899DA8-C843-9A37-31D7-6191ED58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250" y="799473"/>
                <a:ext cx="914400" cy="914400"/>
              </a:xfrm>
              <a:prstGeom prst="rect">
                <a:avLst/>
              </a:prstGeom>
            </p:spPr>
          </p:pic>
        </p:grpSp>
        <p:grpSp>
          <p:nvGrpSpPr>
            <p:cNvPr id="17" name="Agrupar 16">
              <a:extLst>
                <a:ext uri="{FF2B5EF4-FFF2-40B4-BE49-F238E27FC236}">
                  <a16:creationId xmlns:a16="http://schemas.microsoft.com/office/drawing/2014/main" id="{5E22F60B-AED9-23F6-13EB-678B4F732AA8}"/>
                </a:ext>
              </a:extLst>
            </p:cNvPr>
            <p:cNvGrpSpPr/>
            <p:nvPr/>
          </p:nvGrpSpPr>
          <p:grpSpPr>
            <a:xfrm>
              <a:off x="7531349" y="901766"/>
              <a:ext cx="2088869" cy="5209742"/>
              <a:chOff x="950015" y="799473"/>
              <a:chExt cx="2088869" cy="5209742"/>
            </a:xfrm>
          </p:grpSpPr>
          <p:sp>
            <p:nvSpPr>
              <p:cNvPr id="18" name="Fluxograma: Conector fora de Página 17">
                <a:extLst>
                  <a:ext uri="{FF2B5EF4-FFF2-40B4-BE49-F238E27FC236}">
                    <a16:creationId xmlns:a16="http://schemas.microsoft.com/office/drawing/2014/main" id="{4A9D1D5D-334E-F722-77DC-6956CC456D8C}"/>
                  </a:ext>
                </a:extLst>
              </p:cNvPr>
              <p:cNvSpPr/>
              <p:nvPr/>
            </p:nvSpPr>
            <p:spPr>
              <a:xfrm>
                <a:off x="1020418" y="2428671"/>
                <a:ext cx="1948070" cy="3115990"/>
              </a:xfrm>
              <a:prstGeom prst="flowChartOffpage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Arial" panose="020B0604020202020204" pitchFamily="34" charset="0"/>
                  <a:buChar char="•"/>
                </a:pPr>
                <a:endParaRPr lang="pt-BR" sz="1600" dirty="0">
                  <a:latin typeface="Bahnschrift" panose="020B0502040204020203" pitchFamily="34" charset="0"/>
                </a:endParaRPr>
              </a:p>
              <a:p>
                <a:r>
                  <a:rPr lang="pt-BR" sz="1600" dirty="0">
                    <a:latin typeface="Bahnschrift" panose="020B0502040204020203" pitchFamily="34" charset="0"/>
                  </a:rPr>
                  <a:t>Aplicadas técnicas de transformação de dados e  cruzamentos </a:t>
                </a:r>
              </a:p>
              <a:p>
                <a:r>
                  <a:rPr lang="pt-BR" sz="1600" dirty="0">
                    <a:latin typeface="Bahnschrift" panose="020B0502040204020203" pitchFamily="34" charset="0"/>
                  </a:rPr>
                  <a:t>com as tabelas dimensões. </a:t>
                </a:r>
              </a:p>
            </p:txBody>
          </p:sp>
          <p:sp>
            <p:nvSpPr>
              <p:cNvPr id="20" name="Retângulo 19">
                <a:extLst>
                  <a:ext uri="{FF2B5EF4-FFF2-40B4-BE49-F238E27FC236}">
                    <a16:creationId xmlns:a16="http://schemas.microsoft.com/office/drawing/2014/main" id="{95E56C0A-F228-82A2-A926-662AACED30E4}"/>
                  </a:ext>
                </a:extLst>
              </p:cNvPr>
              <p:cNvSpPr/>
              <p:nvPr/>
            </p:nvSpPr>
            <p:spPr>
              <a:xfrm>
                <a:off x="950015" y="1720681"/>
                <a:ext cx="2088869" cy="56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latin typeface="Bahnschrift" panose="020B0502040204020203" pitchFamily="34" charset="0"/>
                  </a:rPr>
                  <a:t>Etapa 4</a:t>
                </a:r>
              </a:p>
            </p:txBody>
          </p:sp>
          <p:sp>
            <p:nvSpPr>
              <p:cNvPr id="22" name="Seta: Divisa 21">
                <a:extLst>
                  <a:ext uri="{FF2B5EF4-FFF2-40B4-BE49-F238E27FC236}">
                    <a16:creationId xmlns:a16="http://schemas.microsoft.com/office/drawing/2014/main" id="{F8E0A59D-CFA2-32D4-C784-CCF2930B34D5}"/>
                  </a:ext>
                </a:extLst>
              </p:cNvPr>
              <p:cNvSpPr/>
              <p:nvPr/>
            </p:nvSpPr>
            <p:spPr>
              <a:xfrm rot="5400000">
                <a:off x="1437823" y="4478552"/>
                <a:ext cx="1113256" cy="19480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23" name="Gráfico 22" descr="Pesquisa com preenchimento sólido">
                <a:extLst>
                  <a:ext uri="{FF2B5EF4-FFF2-40B4-BE49-F238E27FC236}">
                    <a16:creationId xmlns:a16="http://schemas.microsoft.com/office/drawing/2014/main" id="{C02626FB-00AA-2FB7-8FAC-6672651BA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250" y="799473"/>
                <a:ext cx="914400" cy="914400"/>
              </a:xfrm>
              <a:prstGeom prst="rect">
                <a:avLst/>
              </a:prstGeom>
            </p:spPr>
          </p:pic>
        </p:grpSp>
        <p:grpSp>
          <p:nvGrpSpPr>
            <p:cNvPr id="60" name="Agrupar 59">
              <a:extLst>
                <a:ext uri="{FF2B5EF4-FFF2-40B4-BE49-F238E27FC236}">
                  <a16:creationId xmlns:a16="http://schemas.microsoft.com/office/drawing/2014/main" id="{13B41424-AFD4-1EBA-47CC-5568E3767BF6}"/>
                </a:ext>
              </a:extLst>
            </p:cNvPr>
            <p:cNvGrpSpPr/>
            <p:nvPr/>
          </p:nvGrpSpPr>
          <p:grpSpPr>
            <a:xfrm>
              <a:off x="9946538" y="901766"/>
              <a:ext cx="2088869" cy="5209742"/>
              <a:chOff x="950015" y="799473"/>
              <a:chExt cx="2088869" cy="5209742"/>
            </a:xfrm>
          </p:grpSpPr>
          <p:sp>
            <p:nvSpPr>
              <p:cNvPr id="61" name="Fluxograma: Conector fora de Página 60">
                <a:extLst>
                  <a:ext uri="{FF2B5EF4-FFF2-40B4-BE49-F238E27FC236}">
                    <a16:creationId xmlns:a16="http://schemas.microsoft.com/office/drawing/2014/main" id="{3FEED064-E69C-9E91-A6EB-CFB52BD4CB50}"/>
                  </a:ext>
                </a:extLst>
              </p:cNvPr>
              <p:cNvSpPr/>
              <p:nvPr/>
            </p:nvSpPr>
            <p:spPr>
              <a:xfrm>
                <a:off x="1020418" y="2428671"/>
                <a:ext cx="1948070" cy="3115990"/>
              </a:xfrm>
              <a:prstGeom prst="flowChartOffpage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285750" indent="-285750">
                  <a:buFont typeface="Arial" panose="020B0604020202020204" pitchFamily="34" charset="0"/>
                  <a:buChar char="•"/>
                </a:pPr>
                <a:endParaRPr lang="pt-BR" sz="1600" dirty="0">
                  <a:latin typeface="Bahnschrift" panose="020B0502040204020203" pitchFamily="34" charset="0"/>
                </a:endParaRPr>
              </a:p>
              <a:p>
                <a:r>
                  <a:rPr lang="pt-BR" sz="1600" dirty="0">
                    <a:latin typeface="Bahnschrift" panose="020B0502040204020203" pitchFamily="34" charset="0"/>
                  </a:rPr>
                  <a:t>Geração de insights através de análises e geração de gráficos para visualização.</a:t>
                </a:r>
              </a:p>
            </p:txBody>
          </p:sp>
          <p:sp>
            <p:nvSpPr>
              <p:cNvPr id="62" name="Retângulo 61">
                <a:extLst>
                  <a:ext uri="{FF2B5EF4-FFF2-40B4-BE49-F238E27FC236}">
                    <a16:creationId xmlns:a16="http://schemas.microsoft.com/office/drawing/2014/main" id="{3FFD1620-FB5C-5E2B-4CDD-4C513563A7B9}"/>
                  </a:ext>
                </a:extLst>
              </p:cNvPr>
              <p:cNvSpPr/>
              <p:nvPr/>
            </p:nvSpPr>
            <p:spPr>
              <a:xfrm>
                <a:off x="950015" y="1720681"/>
                <a:ext cx="2088869" cy="565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latin typeface="Bahnschrift" panose="020B0502040204020203" pitchFamily="34" charset="0"/>
                  </a:rPr>
                  <a:t>Etapa 5</a:t>
                </a:r>
              </a:p>
            </p:txBody>
          </p:sp>
          <p:sp>
            <p:nvSpPr>
              <p:cNvPr id="63" name="Seta: Divisa 62">
                <a:extLst>
                  <a:ext uri="{FF2B5EF4-FFF2-40B4-BE49-F238E27FC236}">
                    <a16:creationId xmlns:a16="http://schemas.microsoft.com/office/drawing/2014/main" id="{BDE73060-9AFD-A4B8-1C15-B3EA74CD1396}"/>
                  </a:ext>
                </a:extLst>
              </p:cNvPr>
              <p:cNvSpPr/>
              <p:nvPr/>
            </p:nvSpPr>
            <p:spPr>
              <a:xfrm rot="5400000">
                <a:off x="1437823" y="4478552"/>
                <a:ext cx="1113256" cy="19480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4" name="Gráfico 63" descr="Pesquisa com preenchimento sólido">
                <a:extLst>
                  <a:ext uri="{FF2B5EF4-FFF2-40B4-BE49-F238E27FC236}">
                    <a16:creationId xmlns:a16="http://schemas.microsoft.com/office/drawing/2014/main" id="{B69044E6-988E-0F5D-7626-978D1A207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250" y="799473"/>
                <a:ext cx="914400" cy="914400"/>
              </a:xfrm>
              <a:prstGeom prst="rect">
                <a:avLst/>
              </a:prstGeom>
            </p:spPr>
          </p:pic>
        </p:grpSp>
      </p:grpSp>
    </p:spTree>
    <p:extLst>
      <p:ext uri="{BB962C8B-B14F-4D97-AF65-F5344CB8AC3E}">
        <p14:creationId xmlns:p14="http://schemas.microsoft.com/office/powerpoint/2010/main" val="98458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ECAEA8-05A7-4348-919A-FB4B2AEC46E8}"/>
              </a:ext>
            </a:extLst>
          </p:cNvPr>
          <p:cNvSpPr txBox="1"/>
          <p:nvPr/>
        </p:nvSpPr>
        <p:spPr>
          <a:xfrm>
            <a:off x="246009" y="94283"/>
            <a:ext cx="5352534" cy="707886"/>
          </a:xfrm>
          <a:prstGeom prst="rect">
            <a:avLst/>
          </a:prstGeom>
          <a:noFill/>
        </p:spPr>
        <p:txBody>
          <a:bodyPr wrap="square" rtlCol="0">
            <a:spAutoFit/>
          </a:bodyPr>
          <a:lstStyle/>
          <a:p>
            <a:r>
              <a:rPr lang="pt-BR" sz="4000" b="1" dirty="0"/>
              <a:t>Arquitetura do processo</a:t>
            </a:r>
            <a:endParaRPr lang="pt-BR" sz="3600" b="1" dirty="0"/>
          </a:p>
        </p:txBody>
      </p:sp>
      <p:sp>
        <p:nvSpPr>
          <p:cNvPr id="36" name="Fluxograma: Conector 35">
            <a:extLst>
              <a:ext uri="{FF2B5EF4-FFF2-40B4-BE49-F238E27FC236}">
                <a16:creationId xmlns:a16="http://schemas.microsoft.com/office/drawing/2014/main" id="{62B554F3-BD70-4840-AD70-A57A97C0C7A6}"/>
              </a:ext>
            </a:extLst>
          </p:cNvPr>
          <p:cNvSpPr/>
          <p:nvPr/>
        </p:nvSpPr>
        <p:spPr>
          <a:xfrm>
            <a:off x="7675452" y="1236813"/>
            <a:ext cx="513122" cy="523219"/>
          </a:xfrm>
          <a:prstGeom prst="flowChartConnector">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Cantos Arredondados 63">
            <a:extLst>
              <a:ext uri="{FF2B5EF4-FFF2-40B4-BE49-F238E27FC236}">
                <a16:creationId xmlns:a16="http://schemas.microsoft.com/office/drawing/2014/main" id="{0B805F20-C006-4A2F-A192-4FB6A9C8B54E}"/>
              </a:ext>
            </a:extLst>
          </p:cNvPr>
          <p:cNvSpPr/>
          <p:nvPr/>
        </p:nvSpPr>
        <p:spPr>
          <a:xfrm>
            <a:off x="8802544" y="970497"/>
            <a:ext cx="3143444" cy="18828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latin typeface="Bahnschrift" panose="020B0502040204020203" pitchFamily="34" charset="0"/>
            </a:endParaRPr>
          </a:p>
          <a:p>
            <a:pPr algn="ctr"/>
            <a:r>
              <a:rPr lang="pt-BR" sz="1600" dirty="0">
                <a:solidFill>
                  <a:schemeClr val="bg1"/>
                </a:solidFill>
                <a:latin typeface="Bahnschrift" panose="020B0502040204020203" pitchFamily="34" charset="0"/>
              </a:rPr>
              <a:t>Foram utilizadas diversas ferramentas da Google para o projeto, sendo elas GCP(Cloud), </a:t>
            </a:r>
            <a:r>
              <a:rPr lang="pt-BR" sz="1600" dirty="0" err="1">
                <a:solidFill>
                  <a:schemeClr val="bg1"/>
                </a:solidFill>
                <a:latin typeface="Bahnschrift" panose="020B0502040204020203" pitchFamily="34" charset="0"/>
              </a:rPr>
              <a:t>BigQuery</a:t>
            </a:r>
            <a:r>
              <a:rPr lang="pt-BR" sz="1600" dirty="0">
                <a:solidFill>
                  <a:schemeClr val="bg1"/>
                </a:solidFill>
                <a:latin typeface="Bahnschrift" panose="020B0502040204020203" pitchFamily="34" charset="0"/>
              </a:rPr>
              <a:t>, Cloud </a:t>
            </a:r>
            <a:r>
              <a:rPr lang="pt-BR" sz="1600" dirty="0" err="1">
                <a:solidFill>
                  <a:schemeClr val="bg1"/>
                </a:solidFill>
                <a:latin typeface="Bahnschrift" panose="020B0502040204020203" pitchFamily="34" charset="0"/>
              </a:rPr>
              <a:t>Storage</a:t>
            </a:r>
            <a:r>
              <a:rPr lang="pt-BR" sz="1600" dirty="0">
                <a:solidFill>
                  <a:schemeClr val="bg1"/>
                </a:solidFill>
                <a:latin typeface="Bahnschrift" panose="020B0502040204020203" pitchFamily="34" charset="0"/>
              </a:rPr>
              <a:t> e </a:t>
            </a:r>
            <a:r>
              <a:rPr lang="pt-BR" sz="1600" dirty="0" err="1">
                <a:solidFill>
                  <a:schemeClr val="bg1"/>
                </a:solidFill>
                <a:latin typeface="Bahnschrift" panose="020B0502040204020203" pitchFamily="34" charset="0"/>
              </a:rPr>
              <a:t>Colab</a:t>
            </a:r>
            <a:endParaRPr lang="pt-BR" sz="1600" dirty="0">
              <a:solidFill>
                <a:schemeClr val="bg1"/>
              </a:solidFill>
              <a:latin typeface="Bahnschrift" panose="020B0502040204020203" pitchFamily="34" charset="0"/>
            </a:endParaRPr>
          </a:p>
          <a:p>
            <a:pPr algn="ctr"/>
            <a:endParaRPr lang="pt-BR" dirty="0"/>
          </a:p>
        </p:txBody>
      </p:sp>
      <p:sp>
        <p:nvSpPr>
          <p:cNvPr id="65" name="Retângulo: Cantos Arredondados 64">
            <a:extLst>
              <a:ext uri="{FF2B5EF4-FFF2-40B4-BE49-F238E27FC236}">
                <a16:creationId xmlns:a16="http://schemas.microsoft.com/office/drawing/2014/main" id="{620D083D-7ED3-4584-A072-0B6F028CC0AC}"/>
              </a:ext>
            </a:extLst>
          </p:cNvPr>
          <p:cNvSpPr/>
          <p:nvPr/>
        </p:nvSpPr>
        <p:spPr>
          <a:xfrm>
            <a:off x="8801111" y="691048"/>
            <a:ext cx="3144877" cy="6142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t>Ferramentas Google</a:t>
            </a:r>
            <a:endParaRPr lang="pt-BR" sz="1400" b="1" dirty="0"/>
          </a:p>
        </p:txBody>
      </p:sp>
      <p:sp>
        <p:nvSpPr>
          <p:cNvPr id="74" name="Retângulo: Cantos Arredondados 73">
            <a:extLst>
              <a:ext uri="{FF2B5EF4-FFF2-40B4-BE49-F238E27FC236}">
                <a16:creationId xmlns:a16="http://schemas.microsoft.com/office/drawing/2014/main" id="{329EC9EC-A489-4E2C-A87B-105F8E7B01CB}"/>
              </a:ext>
            </a:extLst>
          </p:cNvPr>
          <p:cNvSpPr/>
          <p:nvPr/>
        </p:nvSpPr>
        <p:spPr>
          <a:xfrm>
            <a:off x="192698" y="5421363"/>
            <a:ext cx="8186968" cy="914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solidFill>
                <a:schemeClr val="bg1"/>
              </a:solidFill>
              <a:latin typeface="Bahnschrift" panose="020B0502040204020203" pitchFamily="34" charset="0"/>
            </a:endParaRPr>
          </a:p>
        </p:txBody>
      </p:sp>
      <p:sp>
        <p:nvSpPr>
          <p:cNvPr id="89" name="CaixaDeTexto 88">
            <a:extLst>
              <a:ext uri="{FF2B5EF4-FFF2-40B4-BE49-F238E27FC236}">
                <a16:creationId xmlns:a16="http://schemas.microsoft.com/office/drawing/2014/main" id="{C45EF4C1-49E2-479A-9BAB-AD25C8979142}"/>
              </a:ext>
            </a:extLst>
          </p:cNvPr>
          <p:cNvSpPr txBox="1"/>
          <p:nvPr/>
        </p:nvSpPr>
        <p:spPr>
          <a:xfrm>
            <a:off x="246009" y="5620302"/>
            <a:ext cx="7007094" cy="338554"/>
          </a:xfrm>
          <a:prstGeom prst="rect">
            <a:avLst/>
          </a:prstGeom>
          <a:noFill/>
        </p:spPr>
        <p:txBody>
          <a:bodyPr wrap="square" rtlCol="0">
            <a:spAutoFit/>
          </a:bodyPr>
          <a:lstStyle/>
          <a:p>
            <a:pPr algn="ctr"/>
            <a:r>
              <a:rPr lang="pt-BR" sz="1600" dirty="0">
                <a:solidFill>
                  <a:schemeClr val="bg1"/>
                </a:solidFill>
                <a:latin typeface="Bahnschrift" panose="020B0502040204020203" pitchFamily="34" charset="0"/>
              </a:rPr>
              <a:t>Fluxograma dos dados e ferramentas utilizadas</a:t>
            </a:r>
          </a:p>
        </p:txBody>
      </p:sp>
      <p:sp>
        <p:nvSpPr>
          <p:cNvPr id="5" name="Fluxograma: Processo Alternativo 4">
            <a:extLst>
              <a:ext uri="{FF2B5EF4-FFF2-40B4-BE49-F238E27FC236}">
                <a16:creationId xmlns:a16="http://schemas.microsoft.com/office/drawing/2014/main" id="{8D01B7D4-A0DC-797F-D6CF-F8A1281CB196}"/>
              </a:ext>
            </a:extLst>
          </p:cNvPr>
          <p:cNvSpPr/>
          <p:nvPr/>
        </p:nvSpPr>
        <p:spPr>
          <a:xfrm>
            <a:off x="623981" y="867697"/>
            <a:ext cx="7051471" cy="3960000"/>
          </a:xfrm>
          <a:prstGeom prst="flowChartAlternateProcess">
            <a:avLst/>
          </a:prstGeom>
          <a:solidFill>
            <a:schemeClr val="tx1">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grpSp>
        <p:nvGrpSpPr>
          <p:cNvPr id="21" name="Agrupar 20">
            <a:extLst>
              <a:ext uri="{FF2B5EF4-FFF2-40B4-BE49-F238E27FC236}">
                <a16:creationId xmlns:a16="http://schemas.microsoft.com/office/drawing/2014/main" id="{BE5E77AF-298B-B33B-4D67-5A919C61E986}"/>
              </a:ext>
            </a:extLst>
          </p:cNvPr>
          <p:cNvGrpSpPr/>
          <p:nvPr/>
        </p:nvGrpSpPr>
        <p:grpSpPr>
          <a:xfrm>
            <a:off x="1522067" y="889385"/>
            <a:ext cx="1226881" cy="751732"/>
            <a:chOff x="1168388" y="854881"/>
            <a:chExt cx="1226881" cy="751732"/>
          </a:xfrm>
        </p:grpSpPr>
        <p:sp>
          <p:nvSpPr>
            <p:cNvPr id="6" name="Fluxograma: Processo Alternativo 5">
              <a:extLst>
                <a:ext uri="{FF2B5EF4-FFF2-40B4-BE49-F238E27FC236}">
                  <a16:creationId xmlns:a16="http://schemas.microsoft.com/office/drawing/2014/main" id="{B209FB07-5351-FDCB-9CB1-907F736B5E35}"/>
                </a:ext>
              </a:extLst>
            </p:cNvPr>
            <p:cNvSpPr/>
            <p:nvPr/>
          </p:nvSpPr>
          <p:spPr>
            <a:xfrm>
              <a:off x="1168388" y="1083394"/>
              <a:ext cx="1031426" cy="523219"/>
            </a:xfrm>
            <a:prstGeom prst="flowChartAlternateProcess">
              <a:avLst/>
            </a:prstGeom>
            <a:solidFill>
              <a:srgbClr val="1D28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t>Fonte de dados Externa</a:t>
              </a:r>
            </a:p>
          </p:txBody>
        </p:sp>
        <p:pic>
          <p:nvPicPr>
            <p:cNvPr id="1030" name="Picture 6" descr="Csv - ícones de arquivos e pastas grátis">
              <a:extLst>
                <a:ext uri="{FF2B5EF4-FFF2-40B4-BE49-F238E27FC236}">
                  <a16:creationId xmlns:a16="http://schemas.microsoft.com/office/drawing/2014/main" id="{B801F716-C341-0DB4-DE61-55495B140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359" y="854881"/>
              <a:ext cx="390910" cy="390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Agrupar 23">
            <a:extLst>
              <a:ext uri="{FF2B5EF4-FFF2-40B4-BE49-F238E27FC236}">
                <a16:creationId xmlns:a16="http://schemas.microsoft.com/office/drawing/2014/main" id="{6DEBB214-D041-0276-BDC7-1B09B8026CD5}"/>
              </a:ext>
            </a:extLst>
          </p:cNvPr>
          <p:cNvGrpSpPr/>
          <p:nvPr/>
        </p:nvGrpSpPr>
        <p:grpSpPr>
          <a:xfrm>
            <a:off x="1683357" y="1780824"/>
            <a:ext cx="896014" cy="944873"/>
            <a:chOff x="1329678" y="1782820"/>
            <a:chExt cx="896014" cy="944873"/>
          </a:xfrm>
        </p:grpSpPr>
        <p:sp>
          <p:nvSpPr>
            <p:cNvPr id="7" name="Cilindro 6">
              <a:extLst>
                <a:ext uri="{FF2B5EF4-FFF2-40B4-BE49-F238E27FC236}">
                  <a16:creationId xmlns:a16="http://schemas.microsoft.com/office/drawing/2014/main" id="{1A811CD5-A874-E485-DFD3-E318F0A24167}"/>
                </a:ext>
              </a:extLst>
            </p:cNvPr>
            <p:cNvSpPr/>
            <p:nvPr/>
          </p:nvSpPr>
          <p:spPr>
            <a:xfrm>
              <a:off x="1329678" y="1894017"/>
              <a:ext cx="717388" cy="833676"/>
            </a:xfrm>
            <a:prstGeom prst="can">
              <a:avLst/>
            </a:prstGeom>
            <a:solidFill>
              <a:srgbClr val="3C313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900" dirty="0"/>
                <a:t>Base dados Google Cloud</a:t>
              </a:r>
            </a:p>
          </p:txBody>
        </p:sp>
        <p:pic>
          <p:nvPicPr>
            <p:cNvPr id="1032" name="Picture 8" descr="Plataforma Google Cloud ?? | GCP | uCloud, o parceiro global do Google">
              <a:extLst>
                <a:ext uri="{FF2B5EF4-FFF2-40B4-BE49-F238E27FC236}">
                  <a16:creationId xmlns:a16="http://schemas.microsoft.com/office/drawing/2014/main" id="{66AB9BB3-9F1E-72C7-F684-5147D5EF0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45" y="1782820"/>
              <a:ext cx="392747" cy="408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Agrupar 19">
            <a:extLst>
              <a:ext uri="{FF2B5EF4-FFF2-40B4-BE49-F238E27FC236}">
                <a16:creationId xmlns:a16="http://schemas.microsoft.com/office/drawing/2014/main" id="{13115EC8-6710-BCC9-DB47-3A8231B6707D}"/>
              </a:ext>
            </a:extLst>
          </p:cNvPr>
          <p:cNvGrpSpPr/>
          <p:nvPr/>
        </p:nvGrpSpPr>
        <p:grpSpPr>
          <a:xfrm>
            <a:off x="1522067" y="2865404"/>
            <a:ext cx="1272131" cy="670564"/>
            <a:chOff x="1195186" y="2867752"/>
            <a:chExt cx="1272131" cy="670564"/>
          </a:xfrm>
        </p:grpSpPr>
        <p:sp>
          <p:nvSpPr>
            <p:cNvPr id="11" name="Fluxograma: Processo Alternativo 10">
              <a:extLst>
                <a:ext uri="{FF2B5EF4-FFF2-40B4-BE49-F238E27FC236}">
                  <a16:creationId xmlns:a16="http://schemas.microsoft.com/office/drawing/2014/main" id="{5B526412-B8F5-532A-B143-740C4A687123}"/>
                </a:ext>
              </a:extLst>
            </p:cNvPr>
            <p:cNvSpPr/>
            <p:nvPr/>
          </p:nvSpPr>
          <p:spPr>
            <a:xfrm>
              <a:off x="1195186" y="3015097"/>
              <a:ext cx="1033200" cy="523219"/>
            </a:xfrm>
            <a:prstGeom prst="flowChartAlternateProcess">
              <a:avLst/>
            </a:prstGeom>
            <a:solidFill>
              <a:srgbClr val="1D28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t>Google </a:t>
              </a:r>
              <a:r>
                <a:rPr lang="pt-BR" sz="1100" dirty="0" err="1"/>
                <a:t>Colab</a:t>
              </a:r>
              <a:endParaRPr lang="pt-BR" sz="1100" dirty="0"/>
            </a:p>
            <a:p>
              <a:pPr algn="ctr"/>
              <a:r>
                <a:rPr lang="pt-BR" sz="1100" dirty="0"/>
                <a:t>(Python)</a:t>
              </a:r>
            </a:p>
          </p:txBody>
        </p:sp>
        <p:pic>
          <p:nvPicPr>
            <p:cNvPr id="1036" name="Picture 12">
              <a:extLst>
                <a:ext uri="{FF2B5EF4-FFF2-40B4-BE49-F238E27FC236}">
                  <a16:creationId xmlns:a16="http://schemas.microsoft.com/office/drawing/2014/main" id="{6EBF29D8-876F-ED13-63B6-77BB9BEEA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311" y="2867752"/>
              <a:ext cx="535006" cy="329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Agrupar 18">
            <a:extLst>
              <a:ext uri="{FF2B5EF4-FFF2-40B4-BE49-F238E27FC236}">
                <a16:creationId xmlns:a16="http://schemas.microsoft.com/office/drawing/2014/main" id="{1CE3C670-47BD-2304-2DB1-3A1E30C1F15A}"/>
              </a:ext>
            </a:extLst>
          </p:cNvPr>
          <p:cNvGrpSpPr/>
          <p:nvPr/>
        </p:nvGrpSpPr>
        <p:grpSpPr>
          <a:xfrm>
            <a:off x="1522067" y="3708943"/>
            <a:ext cx="1479106" cy="674500"/>
            <a:chOff x="1195187" y="3674439"/>
            <a:chExt cx="1479106" cy="674500"/>
          </a:xfrm>
        </p:grpSpPr>
        <p:sp>
          <p:nvSpPr>
            <p:cNvPr id="12" name="Fluxograma: Processo Alternativo 11">
              <a:extLst>
                <a:ext uri="{FF2B5EF4-FFF2-40B4-BE49-F238E27FC236}">
                  <a16:creationId xmlns:a16="http://schemas.microsoft.com/office/drawing/2014/main" id="{31338363-6827-6784-E4F7-3AE0B348596A}"/>
                </a:ext>
              </a:extLst>
            </p:cNvPr>
            <p:cNvSpPr/>
            <p:nvPr/>
          </p:nvSpPr>
          <p:spPr>
            <a:xfrm>
              <a:off x="1195187" y="3825720"/>
              <a:ext cx="1033200" cy="523219"/>
            </a:xfrm>
            <a:prstGeom prst="flowChartAlternateProcess">
              <a:avLst/>
            </a:prstGeom>
            <a:solidFill>
              <a:srgbClr val="1F30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t>Processamento dos dados</a:t>
              </a:r>
            </a:p>
            <a:p>
              <a:pPr algn="ctr"/>
              <a:r>
                <a:rPr lang="pt-BR" sz="1000" dirty="0"/>
                <a:t>(Spark SQL)</a:t>
              </a:r>
            </a:p>
          </p:txBody>
        </p:sp>
        <p:pic>
          <p:nvPicPr>
            <p:cNvPr id="1038" name="Picture 14">
              <a:extLst>
                <a:ext uri="{FF2B5EF4-FFF2-40B4-BE49-F238E27FC236}">
                  <a16:creationId xmlns:a16="http://schemas.microsoft.com/office/drawing/2014/main" id="{B5700C1A-7D0E-3DB5-1351-E861DCEB1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9287" y="3674439"/>
              <a:ext cx="535006" cy="277952"/>
            </a:xfrm>
            <a:prstGeom prst="rect">
              <a:avLst/>
            </a:prstGeom>
            <a:solidFill>
              <a:schemeClr val="tx1">
                <a:lumMod val="95000"/>
              </a:schemeClr>
            </a:solidFill>
          </p:spPr>
        </p:pic>
      </p:grpSp>
      <p:grpSp>
        <p:nvGrpSpPr>
          <p:cNvPr id="22" name="Agrupar 21">
            <a:extLst>
              <a:ext uri="{FF2B5EF4-FFF2-40B4-BE49-F238E27FC236}">
                <a16:creationId xmlns:a16="http://schemas.microsoft.com/office/drawing/2014/main" id="{BD245AB9-4696-150A-1825-B3FFE173E17A}"/>
              </a:ext>
            </a:extLst>
          </p:cNvPr>
          <p:cNvGrpSpPr/>
          <p:nvPr/>
        </p:nvGrpSpPr>
        <p:grpSpPr>
          <a:xfrm>
            <a:off x="3392304" y="3748335"/>
            <a:ext cx="1714134" cy="635108"/>
            <a:chOff x="2837101" y="3713831"/>
            <a:chExt cx="1714134" cy="635108"/>
          </a:xfrm>
        </p:grpSpPr>
        <p:sp>
          <p:nvSpPr>
            <p:cNvPr id="13" name="Fluxograma: Processo Alternativo 12">
              <a:extLst>
                <a:ext uri="{FF2B5EF4-FFF2-40B4-BE49-F238E27FC236}">
                  <a16:creationId xmlns:a16="http://schemas.microsoft.com/office/drawing/2014/main" id="{89F1EE2E-EB27-4A34-04A5-671A3854630D}"/>
                </a:ext>
              </a:extLst>
            </p:cNvPr>
            <p:cNvSpPr/>
            <p:nvPr/>
          </p:nvSpPr>
          <p:spPr>
            <a:xfrm>
              <a:off x="2837101" y="3825720"/>
              <a:ext cx="1271405" cy="523219"/>
            </a:xfrm>
            <a:prstGeom prst="flowChartAlternateProcess">
              <a:avLst/>
            </a:prstGeom>
            <a:solidFill>
              <a:srgbClr val="153E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t>Análise e Visualizações</a:t>
              </a:r>
            </a:p>
            <a:p>
              <a:pPr algn="ctr"/>
              <a:r>
                <a:rPr lang="pt-BR" sz="1000" dirty="0"/>
                <a:t>(Pandas e Gráficos)</a:t>
              </a:r>
            </a:p>
          </p:txBody>
        </p:sp>
        <p:pic>
          <p:nvPicPr>
            <p:cNvPr id="16" name="Imagem 15">
              <a:extLst>
                <a:ext uri="{FF2B5EF4-FFF2-40B4-BE49-F238E27FC236}">
                  <a16:creationId xmlns:a16="http://schemas.microsoft.com/office/drawing/2014/main" id="{D1313D36-513D-3E06-BC71-30CF82707F63}"/>
                </a:ext>
              </a:extLst>
            </p:cNvPr>
            <p:cNvPicPr>
              <a:picLocks noChangeAspect="1"/>
            </p:cNvPicPr>
            <p:nvPr/>
          </p:nvPicPr>
          <p:blipFill>
            <a:blip r:embed="rId6"/>
            <a:stretch>
              <a:fillRect/>
            </a:stretch>
          </p:blipFill>
          <p:spPr>
            <a:xfrm>
              <a:off x="3951580" y="3713831"/>
              <a:ext cx="599655" cy="277952"/>
            </a:xfrm>
            <a:prstGeom prst="rect">
              <a:avLst/>
            </a:prstGeom>
          </p:spPr>
        </p:pic>
      </p:grpSp>
      <p:grpSp>
        <p:nvGrpSpPr>
          <p:cNvPr id="23" name="Agrupar 22">
            <a:extLst>
              <a:ext uri="{FF2B5EF4-FFF2-40B4-BE49-F238E27FC236}">
                <a16:creationId xmlns:a16="http://schemas.microsoft.com/office/drawing/2014/main" id="{C3B6D6E2-3A6B-3B5D-7F08-5918F49F5E9D}"/>
              </a:ext>
            </a:extLst>
          </p:cNvPr>
          <p:cNvGrpSpPr/>
          <p:nvPr/>
        </p:nvGrpSpPr>
        <p:grpSpPr>
          <a:xfrm>
            <a:off x="5360541" y="3626725"/>
            <a:ext cx="1155594" cy="756717"/>
            <a:chOff x="4722196" y="3592221"/>
            <a:chExt cx="1155594" cy="756717"/>
          </a:xfrm>
        </p:grpSpPr>
        <p:sp>
          <p:nvSpPr>
            <p:cNvPr id="14" name="Fluxograma: Documento 13">
              <a:extLst>
                <a:ext uri="{FF2B5EF4-FFF2-40B4-BE49-F238E27FC236}">
                  <a16:creationId xmlns:a16="http://schemas.microsoft.com/office/drawing/2014/main" id="{2EC0806D-120A-6DFE-F3E0-B23605C30FD8}"/>
                </a:ext>
              </a:extLst>
            </p:cNvPr>
            <p:cNvSpPr/>
            <p:nvPr/>
          </p:nvSpPr>
          <p:spPr>
            <a:xfrm>
              <a:off x="4722196" y="3825719"/>
              <a:ext cx="932630" cy="523219"/>
            </a:xfrm>
            <a:prstGeom prst="flowChartDocument">
              <a:avLst/>
            </a:prstGeom>
            <a:solidFill>
              <a:srgbClr val="43B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rPr>
                <a:t>Documento de apresentação PPT</a:t>
              </a:r>
            </a:p>
          </p:txBody>
        </p:sp>
        <p:pic>
          <p:nvPicPr>
            <p:cNvPr id="1042" name="Picture 18" descr="Logo Microsoft PowerPoint – Logos PNG">
              <a:extLst>
                <a:ext uri="{FF2B5EF4-FFF2-40B4-BE49-F238E27FC236}">
                  <a16:creationId xmlns:a16="http://schemas.microsoft.com/office/drawing/2014/main" id="{C8FEA23D-662F-2F8E-5141-EA9705EDD3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1937" y="3592221"/>
              <a:ext cx="375853" cy="3758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Conector de Seta Reta 25">
            <a:extLst>
              <a:ext uri="{FF2B5EF4-FFF2-40B4-BE49-F238E27FC236}">
                <a16:creationId xmlns:a16="http://schemas.microsoft.com/office/drawing/2014/main" id="{CFDFA184-C669-8545-50EA-FBD386E00718}"/>
              </a:ext>
            </a:extLst>
          </p:cNvPr>
          <p:cNvCxnSpPr>
            <a:stCxn id="6" idx="2"/>
            <a:endCxn id="7" idx="1"/>
          </p:cNvCxnSpPr>
          <p:nvPr/>
        </p:nvCxnSpPr>
        <p:spPr>
          <a:xfrm>
            <a:off x="2037780" y="1641117"/>
            <a:ext cx="4271" cy="25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de Seta Reta 27">
            <a:extLst>
              <a:ext uri="{FF2B5EF4-FFF2-40B4-BE49-F238E27FC236}">
                <a16:creationId xmlns:a16="http://schemas.microsoft.com/office/drawing/2014/main" id="{F20ED9FB-4484-4587-535A-6FB28E8CCE52}"/>
              </a:ext>
            </a:extLst>
          </p:cNvPr>
          <p:cNvCxnSpPr>
            <a:stCxn id="7" idx="3"/>
          </p:cNvCxnSpPr>
          <p:nvPr/>
        </p:nvCxnSpPr>
        <p:spPr>
          <a:xfrm flipH="1">
            <a:off x="2037780" y="2725697"/>
            <a:ext cx="4271" cy="287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de Seta Reta 29">
            <a:extLst>
              <a:ext uri="{FF2B5EF4-FFF2-40B4-BE49-F238E27FC236}">
                <a16:creationId xmlns:a16="http://schemas.microsoft.com/office/drawing/2014/main" id="{043F0468-5F15-6CAC-34C8-808F0FF2AC9F}"/>
              </a:ext>
            </a:extLst>
          </p:cNvPr>
          <p:cNvCxnSpPr>
            <a:stCxn id="11" idx="2"/>
          </p:cNvCxnSpPr>
          <p:nvPr/>
        </p:nvCxnSpPr>
        <p:spPr>
          <a:xfrm flipH="1">
            <a:off x="2037780" y="3535968"/>
            <a:ext cx="887" cy="324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ector de Seta Reta 31">
            <a:extLst>
              <a:ext uri="{FF2B5EF4-FFF2-40B4-BE49-F238E27FC236}">
                <a16:creationId xmlns:a16="http://schemas.microsoft.com/office/drawing/2014/main" id="{1EDADBC3-0957-F8DF-893B-7A2A8BA4175C}"/>
              </a:ext>
            </a:extLst>
          </p:cNvPr>
          <p:cNvCxnSpPr>
            <a:cxnSpLocks/>
            <a:stCxn id="12" idx="3"/>
            <a:endCxn id="13" idx="1"/>
          </p:cNvCxnSpPr>
          <p:nvPr/>
        </p:nvCxnSpPr>
        <p:spPr>
          <a:xfrm>
            <a:off x="2555267" y="4121834"/>
            <a:ext cx="8370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de Seta Reta 33">
            <a:extLst>
              <a:ext uri="{FF2B5EF4-FFF2-40B4-BE49-F238E27FC236}">
                <a16:creationId xmlns:a16="http://schemas.microsoft.com/office/drawing/2014/main" id="{F1DCA426-9880-D9A5-85F4-018ED6EB9D6D}"/>
              </a:ext>
            </a:extLst>
          </p:cNvPr>
          <p:cNvCxnSpPr>
            <a:cxnSpLocks/>
            <a:stCxn id="13" idx="3"/>
            <a:endCxn id="14" idx="1"/>
          </p:cNvCxnSpPr>
          <p:nvPr/>
        </p:nvCxnSpPr>
        <p:spPr>
          <a:xfrm flipV="1">
            <a:off x="4663709" y="4121833"/>
            <a:ext cx="69683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aixaDeTexto 34">
            <a:extLst>
              <a:ext uri="{FF2B5EF4-FFF2-40B4-BE49-F238E27FC236}">
                <a16:creationId xmlns:a16="http://schemas.microsoft.com/office/drawing/2014/main" id="{D6C3545C-BF64-2B88-2276-9EBA0EB1C641}"/>
              </a:ext>
            </a:extLst>
          </p:cNvPr>
          <p:cNvSpPr txBox="1"/>
          <p:nvPr/>
        </p:nvSpPr>
        <p:spPr>
          <a:xfrm>
            <a:off x="1778902" y="1587206"/>
            <a:ext cx="2495013" cy="230832"/>
          </a:xfrm>
          <a:prstGeom prst="rect">
            <a:avLst/>
          </a:prstGeom>
          <a:noFill/>
        </p:spPr>
        <p:txBody>
          <a:bodyPr wrap="square" rtlCol="0">
            <a:spAutoFit/>
          </a:bodyPr>
          <a:lstStyle/>
          <a:p>
            <a:pPr algn="ctr"/>
            <a:r>
              <a:rPr lang="pt-BR" sz="900" dirty="0">
                <a:solidFill>
                  <a:schemeClr val="bg1"/>
                </a:solidFill>
              </a:rPr>
              <a:t>Estruturação dos Dados</a:t>
            </a:r>
          </a:p>
        </p:txBody>
      </p:sp>
      <p:sp>
        <p:nvSpPr>
          <p:cNvPr id="37" name="CaixaDeTexto 36">
            <a:extLst>
              <a:ext uri="{FF2B5EF4-FFF2-40B4-BE49-F238E27FC236}">
                <a16:creationId xmlns:a16="http://schemas.microsoft.com/office/drawing/2014/main" id="{56669A24-09DB-7F42-1199-FBD1E1790309}"/>
              </a:ext>
            </a:extLst>
          </p:cNvPr>
          <p:cNvSpPr txBox="1"/>
          <p:nvPr/>
        </p:nvSpPr>
        <p:spPr>
          <a:xfrm>
            <a:off x="1697985" y="2628462"/>
            <a:ext cx="2495013" cy="230832"/>
          </a:xfrm>
          <a:prstGeom prst="rect">
            <a:avLst/>
          </a:prstGeom>
          <a:noFill/>
        </p:spPr>
        <p:txBody>
          <a:bodyPr wrap="square" rtlCol="0">
            <a:spAutoFit/>
          </a:bodyPr>
          <a:lstStyle/>
          <a:p>
            <a:pPr algn="ctr"/>
            <a:r>
              <a:rPr lang="pt-BR" sz="900" dirty="0">
                <a:solidFill>
                  <a:schemeClr val="bg1"/>
                </a:solidFill>
              </a:rPr>
              <a:t>Instanciar ambiente</a:t>
            </a:r>
          </a:p>
        </p:txBody>
      </p:sp>
      <p:sp>
        <p:nvSpPr>
          <p:cNvPr id="38" name="CaixaDeTexto 37">
            <a:extLst>
              <a:ext uri="{FF2B5EF4-FFF2-40B4-BE49-F238E27FC236}">
                <a16:creationId xmlns:a16="http://schemas.microsoft.com/office/drawing/2014/main" id="{E7F6C9C4-F4A4-01B2-E9A0-5012FCA6403A}"/>
              </a:ext>
            </a:extLst>
          </p:cNvPr>
          <p:cNvSpPr txBox="1"/>
          <p:nvPr/>
        </p:nvSpPr>
        <p:spPr>
          <a:xfrm>
            <a:off x="1778903" y="3502113"/>
            <a:ext cx="2495013" cy="230832"/>
          </a:xfrm>
          <a:prstGeom prst="rect">
            <a:avLst/>
          </a:prstGeom>
          <a:noFill/>
        </p:spPr>
        <p:txBody>
          <a:bodyPr wrap="square" rtlCol="0">
            <a:spAutoFit/>
          </a:bodyPr>
          <a:lstStyle/>
          <a:p>
            <a:pPr algn="ctr"/>
            <a:r>
              <a:rPr lang="pt-BR" sz="900" dirty="0">
                <a:solidFill>
                  <a:schemeClr val="bg1"/>
                </a:solidFill>
              </a:rPr>
              <a:t>Criar tabelas de Dimensão</a:t>
            </a:r>
          </a:p>
        </p:txBody>
      </p:sp>
      <p:sp>
        <p:nvSpPr>
          <p:cNvPr id="41" name="CaixaDeTexto 40">
            <a:extLst>
              <a:ext uri="{FF2B5EF4-FFF2-40B4-BE49-F238E27FC236}">
                <a16:creationId xmlns:a16="http://schemas.microsoft.com/office/drawing/2014/main" id="{D558A3E4-1830-7073-EBA8-28CABE73FAAF}"/>
              </a:ext>
            </a:extLst>
          </p:cNvPr>
          <p:cNvSpPr txBox="1"/>
          <p:nvPr/>
        </p:nvSpPr>
        <p:spPr>
          <a:xfrm>
            <a:off x="2297954" y="4314229"/>
            <a:ext cx="1208980" cy="369332"/>
          </a:xfrm>
          <a:prstGeom prst="rect">
            <a:avLst/>
          </a:prstGeom>
          <a:noFill/>
        </p:spPr>
        <p:txBody>
          <a:bodyPr wrap="square" rtlCol="0">
            <a:spAutoFit/>
          </a:bodyPr>
          <a:lstStyle/>
          <a:p>
            <a:pPr algn="ctr"/>
            <a:r>
              <a:rPr lang="pt-BR" sz="900" dirty="0">
                <a:solidFill>
                  <a:schemeClr val="bg1"/>
                </a:solidFill>
              </a:rPr>
              <a:t>Cruzar dados</a:t>
            </a:r>
          </a:p>
          <a:p>
            <a:pPr algn="ctr"/>
            <a:r>
              <a:rPr lang="pt-BR" sz="900" dirty="0">
                <a:solidFill>
                  <a:schemeClr val="bg1"/>
                </a:solidFill>
              </a:rPr>
              <a:t> e analisar</a:t>
            </a:r>
          </a:p>
        </p:txBody>
      </p:sp>
      <p:sp>
        <p:nvSpPr>
          <p:cNvPr id="42" name="CaixaDeTexto 41">
            <a:extLst>
              <a:ext uri="{FF2B5EF4-FFF2-40B4-BE49-F238E27FC236}">
                <a16:creationId xmlns:a16="http://schemas.microsoft.com/office/drawing/2014/main" id="{55B66ADC-C0C9-793C-969D-231C90DBB71B}"/>
              </a:ext>
            </a:extLst>
          </p:cNvPr>
          <p:cNvSpPr txBox="1"/>
          <p:nvPr/>
        </p:nvSpPr>
        <p:spPr>
          <a:xfrm>
            <a:off x="4452306" y="4314229"/>
            <a:ext cx="1208980" cy="230832"/>
          </a:xfrm>
          <a:prstGeom prst="rect">
            <a:avLst/>
          </a:prstGeom>
          <a:noFill/>
        </p:spPr>
        <p:txBody>
          <a:bodyPr wrap="square" rtlCol="0">
            <a:spAutoFit/>
          </a:bodyPr>
          <a:lstStyle/>
          <a:p>
            <a:pPr algn="ctr"/>
            <a:r>
              <a:rPr lang="pt-BR" sz="900" dirty="0">
                <a:solidFill>
                  <a:schemeClr val="bg1"/>
                </a:solidFill>
              </a:rPr>
              <a:t>Gerar relatório</a:t>
            </a:r>
          </a:p>
        </p:txBody>
      </p:sp>
      <p:pic>
        <p:nvPicPr>
          <p:cNvPr id="3" name="Gráfico 2" descr="fluxo de trabalho estrutura de tópicos">
            <a:extLst>
              <a:ext uri="{FF2B5EF4-FFF2-40B4-BE49-F238E27FC236}">
                <a16:creationId xmlns:a16="http://schemas.microsoft.com/office/drawing/2014/main" id="{CFDD544A-CC3B-7201-319F-8E2C91DC08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0824" y="5421363"/>
            <a:ext cx="914400" cy="914400"/>
          </a:xfrm>
          <a:prstGeom prst="rect">
            <a:avLst/>
          </a:prstGeom>
        </p:spPr>
      </p:pic>
      <p:sp>
        <p:nvSpPr>
          <p:cNvPr id="4" name="Retângulo: Cantos Arredondados 3">
            <a:extLst>
              <a:ext uri="{FF2B5EF4-FFF2-40B4-BE49-F238E27FC236}">
                <a16:creationId xmlns:a16="http://schemas.microsoft.com/office/drawing/2014/main" id="{3531EEA8-6E16-0801-24B6-0876206346F2}"/>
              </a:ext>
            </a:extLst>
          </p:cNvPr>
          <p:cNvSpPr/>
          <p:nvPr/>
        </p:nvSpPr>
        <p:spPr>
          <a:xfrm>
            <a:off x="8802544" y="3537958"/>
            <a:ext cx="3143444" cy="18900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a:p>
            <a:pPr algn="ctr"/>
            <a:endParaRPr lang="pt-BR" b="1" dirty="0">
              <a:solidFill>
                <a:schemeClr val="bg1"/>
              </a:solidFill>
            </a:endParaRPr>
          </a:p>
          <a:p>
            <a:pPr algn="ctr"/>
            <a:r>
              <a:rPr lang="pt-BR" sz="1600" dirty="0">
                <a:solidFill>
                  <a:schemeClr val="bg1"/>
                </a:solidFill>
                <a:latin typeface="Bahnschrift" panose="020B0502040204020203" pitchFamily="34" charset="0"/>
              </a:rPr>
              <a:t>Foram utilizadas tecnologias apresentadas durante a fase 3, sendo elas google </a:t>
            </a:r>
            <a:r>
              <a:rPr lang="pt-BR" sz="1600" dirty="0" err="1">
                <a:solidFill>
                  <a:schemeClr val="bg1"/>
                </a:solidFill>
                <a:latin typeface="Bahnschrift" panose="020B0502040204020203" pitchFamily="34" charset="0"/>
              </a:rPr>
              <a:t>colab</a:t>
            </a:r>
            <a:r>
              <a:rPr lang="pt-BR" sz="1600" dirty="0">
                <a:solidFill>
                  <a:schemeClr val="bg1"/>
                </a:solidFill>
                <a:latin typeface="Bahnschrift" panose="020B0502040204020203" pitchFamily="34" charset="0"/>
              </a:rPr>
              <a:t>, linguagem </a:t>
            </a:r>
            <a:r>
              <a:rPr lang="pt-BR" sz="1600" dirty="0" err="1">
                <a:solidFill>
                  <a:schemeClr val="bg1"/>
                </a:solidFill>
                <a:latin typeface="Bahnschrift" panose="020B0502040204020203" pitchFamily="34" charset="0"/>
              </a:rPr>
              <a:t>Pyspark</a:t>
            </a:r>
            <a:r>
              <a:rPr lang="pt-BR" sz="1600" dirty="0">
                <a:solidFill>
                  <a:schemeClr val="bg1"/>
                </a:solidFill>
                <a:latin typeface="Bahnschrift" panose="020B0502040204020203" pitchFamily="34" charset="0"/>
              </a:rPr>
              <a:t> e arquivos formato CSV</a:t>
            </a:r>
          </a:p>
          <a:p>
            <a:pPr algn="ctr"/>
            <a:endParaRPr lang="pt-BR" dirty="0"/>
          </a:p>
        </p:txBody>
      </p:sp>
      <p:sp>
        <p:nvSpPr>
          <p:cNvPr id="9" name="Retângulo: Cantos Arredondados 8">
            <a:extLst>
              <a:ext uri="{FF2B5EF4-FFF2-40B4-BE49-F238E27FC236}">
                <a16:creationId xmlns:a16="http://schemas.microsoft.com/office/drawing/2014/main" id="{FE919755-D84C-87C7-E0E0-09AA97837C0B}"/>
              </a:ext>
            </a:extLst>
          </p:cNvPr>
          <p:cNvSpPr/>
          <p:nvPr/>
        </p:nvSpPr>
        <p:spPr>
          <a:xfrm>
            <a:off x="8801111" y="3258509"/>
            <a:ext cx="3144877" cy="6142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t>Ferramentas fase</a:t>
            </a:r>
            <a:endParaRPr lang="pt-BR" sz="1400" b="1" dirty="0"/>
          </a:p>
        </p:txBody>
      </p:sp>
    </p:spTree>
    <p:extLst>
      <p:ext uri="{BB962C8B-B14F-4D97-AF65-F5344CB8AC3E}">
        <p14:creationId xmlns:p14="http://schemas.microsoft.com/office/powerpoint/2010/main" val="84751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91537-13EA-1FAF-DF7B-5C8A94C27541}"/>
            </a:ext>
          </a:extLst>
        </p:cNvPr>
        <p:cNvGrpSpPr/>
        <p:nvPr/>
      </p:nvGrpSpPr>
      <p:grpSpPr>
        <a:xfrm>
          <a:off x="0" y="0"/>
          <a:ext cx="0" cy="0"/>
          <a:chOff x="0" y="0"/>
          <a:chExt cx="0" cy="0"/>
        </a:xfrm>
      </p:grpSpPr>
      <p:sp>
        <p:nvSpPr>
          <p:cNvPr id="17" name="CaixaDeTexto 16">
            <a:extLst>
              <a:ext uri="{FF2B5EF4-FFF2-40B4-BE49-F238E27FC236}">
                <a16:creationId xmlns:a16="http://schemas.microsoft.com/office/drawing/2014/main" id="{B021BB33-5575-FADC-DF09-BFFF4FF63E35}"/>
              </a:ext>
            </a:extLst>
          </p:cNvPr>
          <p:cNvSpPr txBox="1"/>
          <p:nvPr/>
        </p:nvSpPr>
        <p:spPr>
          <a:xfrm>
            <a:off x="5158838" y="2836924"/>
            <a:ext cx="6348030" cy="707886"/>
          </a:xfrm>
          <a:prstGeom prst="rect">
            <a:avLst/>
          </a:prstGeom>
          <a:noFill/>
        </p:spPr>
        <p:txBody>
          <a:bodyPr wrap="square" rtlCol="0">
            <a:spAutoFit/>
          </a:bodyPr>
          <a:lstStyle/>
          <a:p>
            <a:r>
              <a:rPr lang="pt-BR" sz="4000" dirty="0">
                <a:latin typeface="Bahnschrift" panose="020B0502040204020203" pitchFamily="34" charset="0"/>
              </a:rPr>
              <a:t>ORGANIZAÇÃO DOS DADOS</a:t>
            </a:r>
          </a:p>
        </p:txBody>
      </p:sp>
      <p:cxnSp>
        <p:nvCxnSpPr>
          <p:cNvPr id="20" name="Conector reto 19">
            <a:extLst>
              <a:ext uri="{FF2B5EF4-FFF2-40B4-BE49-F238E27FC236}">
                <a16:creationId xmlns:a16="http://schemas.microsoft.com/office/drawing/2014/main" id="{B0F5A6C1-0213-FA59-644A-5E46042930FC}"/>
              </a:ext>
            </a:extLst>
          </p:cNvPr>
          <p:cNvCxnSpPr>
            <a:cxnSpLocks/>
          </p:cNvCxnSpPr>
          <p:nvPr/>
        </p:nvCxnSpPr>
        <p:spPr>
          <a:xfrm>
            <a:off x="5121616" y="3544810"/>
            <a:ext cx="6385252"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Gráfico 1" descr="Banco de dados com preenchimento sólido">
            <a:extLst>
              <a:ext uri="{FF2B5EF4-FFF2-40B4-BE49-F238E27FC236}">
                <a16:creationId xmlns:a16="http://schemas.microsoft.com/office/drawing/2014/main" id="{200B523A-609C-EC15-9850-8AB86BC7AA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742" y="2044698"/>
            <a:ext cx="2768601" cy="2768601"/>
          </a:xfrm>
          <a:prstGeom prst="rect">
            <a:avLst/>
          </a:prstGeom>
        </p:spPr>
      </p:pic>
      <p:pic>
        <p:nvPicPr>
          <p:cNvPr id="3" name="Gráfico 2" descr="Nuvem com preenchimento sólido">
            <a:extLst>
              <a:ext uri="{FF2B5EF4-FFF2-40B4-BE49-F238E27FC236}">
                <a16:creationId xmlns:a16="http://schemas.microsoft.com/office/drawing/2014/main" id="{C9D88E7E-DE8F-55BF-E973-920F2413B6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1538" y="2836924"/>
            <a:ext cx="1146027" cy="1146027"/>
          </a:xfrm>
          <a:prstGeom prst="rect">
            <a:avLst/>
          </a:prstGeom>
        </p:spPr>
      </p:pic>
    </p:spTree>
    <p:extLst>
      <p:ext uri="{BB962C8B-B14F-4D97-AF65-F5344CB8AC3E}">
        <p14:creationId xmlns:p14="http://schemas.microsoft.com/office/powerpoint/2010/main" val="2171796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Conector reto 19">
            <a:extLst>
              <a:ext uri="{FF2B5EF4-FFF2-40B4-BE49-F238E27FC236}">
                <a16:creationId xmlns:a16="http://schemas.microsoft.com/office/drawing/2014/main" id="{302C1961-DBFA-4791-A4A0-040A40C27CB9}"/>
              </a:ext>
            </a:extLst>
          </p:cNvPr>
          <p:cNvCxnSpPr>
            <a:cxnSpLocks/>
          </p:cNvCxnSpPr>
          <p:nvPr/>
        </p:nvCxnSpPr>
        <p:spPr>
          <a:xfrm>
            <a:off x="298743" y="802169"/>
            <a:ext cx="589885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457E2B4A-C613-4329-B58A-DAABFB578D95}"/>
              </a:ext>
            </a:extLst>
          </p:cNvPr>
          <p:cNvSpPr txBox="1"/>
          <p:nvPr/>
        </p:nvSpPr>
        <p:spPr>
          <a:xfrm>
            <a:off x="246008" y="94283"/>
            <a:ext cx="6891391" cy="707886"/>
          </a:xfrm>
          <a:prstGeom prst="rect">
            <a:avLst/>
          </a:prstGeom>
          <a:noFill/>
        </p:spPr>
        <p:txBody>
          <a:bodyPr wrap="square" rtlCol="0">
            <a:spAutoFit/>
          </a:bodyPr>
          <a:lstStyle/>
          <a:p>
            <a:r>
              <a:rPr lang="pt-BR" sz="4000" b="1" dirty="0"/>
              <a:t>ORGANIZAÇÃO DOS DADOS</a:t>
            </a:r>
            <a:endParaRPr lang="pt-BR" sz="3600" b="1" dirty="0"/>
          </a:p>
        </p:txBody>
      </p:sp>
      <p:pic>
        <p:nvPicPr>
          <p:cNvPr id="7" name="Imagem 6">
            <a:extLst>
              <a:ext uri="{FF2B5EF4-FFF2-40B4-BE49-F238E27FC236}">
                <a16:creationId xmlns:a16="http://schemas.microsoft.com/office/drawing/2014/main" id="{5855147C-59AD-76FA-A60D-5419150F9607}"/>
              </a:ext>
            </a:extLst>
          </p:cNvPr>
          <p:cNvPicPr>
            <a:picLocks noChangeAspect="1"/>
          </p:cNvPicPr>
          <p:nvPr/>
        </p:nvPicPr>
        <p:blipFill>
          <a:blip r:embed="rId2"/>
          <a:stretch>
            <a:fillRect/>
          </a:stretch>
        </p:blipFill>
        <p:spPr>
          <a:xfrm>
            <a:off x="806462" y="4393168"/>
            <a:ext cx="3821842" cy="2197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aixaDeTexto 7">
            <a:extLst>
              <a:ext uri="{FF2B5EF4-FFF2-40B4-BE49-F238E27FC236}">
                <a16:creationId xmlns:a16="http://schemas.microsoft.com/office/drawing/2014/main" id="{FB50DFED-2274-436A-27B7-D91991D6D4AA}"/>
              </a:ext>
            </a:extLst>
          </p:cNvPr>
          <p:cNvSpPr txBox="1"/>
          <p:nvPr/>
        </p:nvSpPr>
        <p:spPr>
          <a:xfrm>
            <a:off x="772210" y="3836127"/>
            <a:ext cx="3670385" cy="461665"/>
          </a:xfrm>
          <a:prstGeom prst="rect">
            <a:avLst/>
          </a:prstGeom>
          <a:noFill/>
        </p:spPr>
        <p:txBody>
          <a:bodyPr wrap="square" rtlCol="0">
            <a:spAutoFit/>
          </a:bodyPr>
          <a:lstStyle/>
          <a:p>
            <a:r>
              <a:rPr lang="pt-BR" sz="2400" b="1" dirty="0"/>
              <a:t>Tabelas Criadas (GCP)</a:t>
            </a:r>
          </a:p>
        </p:txBody>
      </p:sp>
      <p:pic>
        <p:nvPicPr>
          <p:cNvPr id="22" name="Imagem 21">
            <a:extLst>
              <a:ext uri="{FF2B5EF4-FFF2-40B4-BE49-F238E27FC236}">
                <a16:creationId xmlns:a16="http://schemas.microsoft.com/office/drawing/2014/main" id="{FAB90EEC-9B65-EA3D-155C-2D6A5A7891E7}"/>
              </a:ext>
            </a:extLst>
          </p:cNvPr>
          <p:cNvPicPr>
            <a:picLocks noChangeAspect="1"/>
          </p:cNvPicPr>
          <p:nvPr/>
        </p:nvPicPr>
        <p:blipFill>
          <a:blip r:embed="rId3"/>
          <a:stretch>
            <a:fillRect/>
          </a:stretch>
        </p:blipFill>
        <p:spPr>
          <a:xfrm>
            <a:off x="806462" y="1371883"/>
            <a:ext cx="3821842" cy="23272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CaixaDeTexto 24">
            <a:extLst>
              <a:ext uri="{FF2B5EF4-FFF2-40B4-BE49-F238E27FC236}">
                <a16:creationId xmlns:a16="http://schemas.microsoft.com/office/drawing/2014/main" id="{983F3D84-1E5C-3245-8372-35C9D7B4E704}"/>
              </a:ext>
            </a:extLst>
          </p:cNvPr>
          <p:cNvSpPr txBox="1"/>
          <p:nvPr/>
        </p:nvSpPr>
        <p:spPr>
          <a:xfrm>
            <a:off x="772210" y="897545"/>
            <a:ext cx="3402743" cy="461665"/>
          </a:xfrm>
          <a:prstGeom prst="rect">
            <a:avLst/>
          </a:prstGeom>
          <a:noFill/>
        </p:spPr>
        <p:txBody>
          <a:bodyPr wrap="square" rtlCol="0">
            <a:spAutoFit/>
          </a:bodyPr>
          <a:lstStyle/>
          <a:p>
            <a:r>
              <a:rPr lang="pt-BR" sz="2400" b="1" dirty="0"/>
              <a:t>Arquivos no Site do IBGE</a:t>
            </a:r>
          </a:p>
        </p:txBody>
      </p:sp>
      <p:sp>
        <p:nvSpPr>
          <p:cNvPr id="3" name="CaixaDeTexto 2">
            <a:extLst>
              <a:ext uri="{FF2B5EF4-FFF2-40B4-BE49-F238E27FC236}">
                <a16:creationId xmlns:a16="http://schemas.microsoft.com/office/drawing/2014/main" id="{5B0DA628-C956-521A-A7EC-042665BA8697}"/>
              </a:ext>
            </a:extLst>
          </p:cNvPr>
          <p:cNvSpPr txBox="1"/>
          <p:nvPr/>
        </p:nvSpPr>
        <p:spPr>
          <a:xfrm>
            <a:off x="6817290" y="1345657"/>
            <a:ext cx="4533743" cy="52629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pt-BR" sz="1600" dirty="0">
                <a:latin typeface="Bahnschrift" panose="020B0502040204020203" pitchFamily="34" charset="0"/>
              </a:rPr>
              <a:t>Organizamos o banco de dados na nuvem (GCP), utilizamos três arquivos .CSV  extraídos do IBGE. Cada arquivo contém dados de um mês da pesquisa PNAD, com informações sobre os entrevistados.</a:t>
            </a:r>
          </a:p>
          <a:p>
            <a:pPr marL="285750" indent="-285750">
              <a:buFont typeface="Arial" panose="020B0604020202020204" pitchFamily="34" charset="0"/>
              <a:buChar char="•"/>
            </a:pPr>
            <a:endParaRPr lang="pt-BR" sz="1600" dirty="0">
              <a:latin typeface="Bahnschrift" panose="020B0502040204020203" pitchFamily="34" charset="0"/>
            </a:endParaRPr>
          </a:p>
          <a:p>
            <a:pPr marL="285750" indent="-285750">
              <a:buFont typeface="Arial" panose="020B0604020202020204" pitchFamily="34" charset="0"/>
              <a:buChar char="•"/>
            </a:pPr>
            <a:r>
              <a:rPr lang="pt-BR" sz="1600" dirty="0">
                <a:latin typeface="Bahnschrift" panose="020B0502040204020203" pitchFamily="34" charset="0"/>
              </a:rPr>
              <a:t>Das 20 questões selecionadas para a análise. Consolidamos os três arquivos em uma única tabela no GCP por meio de uma consulta.</a:t>
            </a:r>
          </a:p>
          <a:p>
            <a:endParaRPr lang="pt-BR" sz="1600" dirty="0">
              <a:latin typeface="Bahnschrift" panose="020B0502040204020203" pitchFamily="34" charset="0"/>
            </a:endParaRPr>
          </a:p>
          <a:p>
            <a:pPr marL="285750" indent="-285750">
              <a:buFont typeface="Arial" panose="020B0604020202020204" pitchFamily="34" charset="0"/>
              <a:buChar char="•"/>
            </a:pPr>
            <a:r>
              <a:rPr lang="pt-BR" sz="1600" dirty="0">
                <a:latin typeface="Bahnschrift" panose="020B0502040204020203" pitchFamily="34" charset="0"/>
              </a:rPr>
              <a:t>Ao analisar o dicionário de dados, identificamos três colunas relacionadas a diferentes testes de COVID-19. Decidimos unificá-las em uma coluna, utilizando o melhor resultado de cada caso. </a:t>
            </a:r>
          </a:p>
          <a:p>
            <a:endParaRPr lang="pt-BR" sz="1600" dirty="0">
              <a:latin typeface="Bahnschrift" panose="020B0502040204020203" pitchFamily="34" charset="0"/>
            </a:endParaRPr>
          </a:p>
          <a:p>
            <a:pPr marL="285750" indent="-285750">
              <a:buFont typeface="Arial" panose="020B0604020202020204" pitchFamily="34" charset="0"/>
              <a:buChar char="•"/>
            </a:pPr>
            <a:r>
              <a:rPr lang="pt-BR" sz="1600" dirty="0">
                <a:latin typeface="Bahnschrift" panose="020B0502040204020203" pitchFamily="34" charset="0"/>
              </a:rPr>
              <a:t>Por exemplo, se um teste resultou positivo e os outros não foram realizados, registramos apenas a informação "positivo" na nova coluna. </a:t>
            </a:r>
            <a:endParaRPr lang="pt-BR" dirty="0"/>
          </a:p>
        </p:txBody>
      </p:sp>
      <p:cxnSp>
        <p:nvCxnSpPr>
          <p:cNvPr id="5" name="Conector reto 4">
            <a:extLst>
              <a:ext uri="{FF2B5EF4-FFF2-40B4-BE49-F238E27FC236}">
                <a16:creationId xmlns:a16="http://schemas.microsoft.com/office/drawing/2014/main" id="{E4BB3994-93A3-A8F7-DD0F-BC09A917E5CF}"/>
              </a:ext>
            </a:extLst>
          </p:cNvPr>
          <p:cNvCxnSpPr/>
          <p:nvPr/>
        </p:nvCxnSpPr>
        <p:spPr>
          <a:xfrm>
            <a:off x="5684808" y="1406387"/>
            <a:ext cx="0" cy="512380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826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9818-CA96-35FA-09DE-9A034D704E7C}"/>
            </a:ext>
          </a:extLst>
        </p:cNvPr>
        <p:cNvGrpSpPr/>
        <p:nvPr/>
      </p:nvGrpSpPr>
      <p:grpSpPr>
        <a:xfrm>
          <a:off x="0" y="0"/>
          <a:ext cx="0" cy="0"/>
          <a:chOff x="0" y="0"/>
          <a:chExt cx="0" cy="0"/>
        </a:xfrm>
      </p:grpSpPr>
      <p:sp>
        <p:nvSpPr>
          <p:cNvPr id="18" name="CaixaDeTexto 17">
            <a:extLst>
              <a:ext uri="{FF2B5EF4-FFF2-40B4-BE49-F238E27FC236}">
                <a16:creationId xmlns:a16="http://schemas.microsoft.com/office/drawing/2014/main" id="{DF27366E-6539-EB38-6BD2-E093D165FEEA}"/>
              </a:ext>
            </a:extLst>
          </p:cNvPr>
          <p:cNvSpPr txBox="1"/>
          <p:nvPr/>
        </p:nvSpPr>
        <p:spPr>
          <a:xfrm>
            <a:off x="6362700" y="805557"/>
            <a:ext cx="5275385" cy="575542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pt-BR" sz="1600" dirty="0">
                <a:latin typeface="Bahnschrift" panose="020B0502040204020203" pitchFamily="34" charset="0"/>
              </a:rPr>
              <a:t>Após configurar o banco de dados na nuvem(GCP), integramos o ambiente ao Google </a:t>
            </a:r>
            <a:r>
              <a:rPr lang="pt-BR" sz="1600" dirty="0" err="1">
                <a:latin typeface="Bahnschrift" panose="020B0502040204020203" pitchFamily="34" charset="0"/>
              </a:rPr>
              <a:t>Colab</a:t>
            </a:r>
            <a:r>
              <a:rPr lang="pt-BR" sz="1600" dirty="0">
                <a:latin typeface="Bahnschrift" panose="020B0502040204020203" pitchFamily="34" charset="0"/>
              </a:rPr>
              <a:t> para realizar consultas SQL, aproveitando o poder de processamento do </a:t>
            </a:r>
            <a:r>
              <a:rPr lang="pt-BR" sz="1600" dirty="0" err="1">
                <a:latin typeface="Bahnschrift" panose="020B0502040204020203" pitchFamily="34" charset="0"/>
              </a:rPr>
              <a:t>BigQuery</a:t>
            </a:r>
            <a:r>
              <a:rPr lang="pt-BR" sz="1600" dirty="0">
                <a:latin typeface="Bahnschrift" panose="020B0502040204020203" pitchFamily="34" charset="0"/>
              </a:rPr>
              <a:t>.</a:t>
            </a:r>
          </a:p>
          <a:p>
            <a:endParaRPr lang="pt-BR" sz="1600" dirty="0">
              <a:latin typeface="Bahnschrift" panose="020B0502040204020203" pitchFamily="34" charset="0"/>
            </a:endParaRPr>
          </a:p>
          <a:p>
            <a:r>
              <a:rPr lang="pt-BR" sz="1600" dirty="0">
                <a:latin typeface="Bahnschrift" panose="020B0502040204020203" pitchFamily="34" charset="0"/>
              </a:rPr>
              <a:t>No entanto, durante as primeiras consultas, percebemos que as colunas do banco não estavam devidamente nomeadas, apresentando apenas os </a:t>
            </a:r>
            <a:r>
              <a:rPr lang="pt-BR" sz="1600" dirty="0" err="1">
                <a:latin typeface="Bahnschrift" panose="020B0502040204020203" pitchFamily="34" charset="0"/>
              </a:rPr>
              <a:t>IDs</a:t>
            </a:r>
            <a:r>
              <a:rPr lang="pt-BR" sz="1600" dirty="0">
                <a:latin typeface="Bahnschrift" panose="020B0502040204020203" pitchFamily="34" charset="0"/>
              </a:rPr>
              <a:t> das respostas. </a:t>
            </a:r>
          </a:p>
          <a:p>
            <a:endParaRPr lang="pt-BR" sz="1600" dirty="0">
              <a:latin typeface="Bahnschrift" panose="020B0502040204020203" pitchFamily="34" charset="0"/>
            </a:endParaRPr>
          </a:p>
          <a:p>
            <a:r>
              <a:rPr lang="pt-BR" sz="1600" dirty="0">
                <a:latin typeface="Bahnschrift" panose="020B0502040204020203" pitchFamily="34" charset="0"/>
              </a:rPr>
              <a:t>Para resolver esse problema, optamos por criar várias </a:t>
            </a:r>
            <a:r>
              <a:rPr lang="pt-BR" sz="1600" dirty="0" err="1">
                <a:latin typeface="Bahnschrift" panose="020B0502040204020203" pitchFamily="34" charset="0"/>
              </a:rPr>
              <a:t>views</a:t>
            </a:r>
            <a:r>
              <a:rPr lang="pt-BR" sz="1600" dirty="0">
                <a:latin typeface="Bahnschrift" panose="020B0502040204020203" pitchFamily="34" charset="0"/>
              </a:rPr>
              <a:t> temporárias utilizando a API do Spark SQL.</a:t>
            </a:r>
          </a:p>
          <a:p>
            <a:r>
              <a:rPr lang="pt-BR" sz="1600" dirty="0">
                <a:latin typeface="Bahnschrift" panose="020B0502040204020203" pitchFamily="34" charset="0"/>
              </a:rPr>
              <a:t>Essas tabelas foram estruturadas como tabelas de dimensões, permitindo associar os </a:t>
            </a:r>
            <a:r>
              <a:rPr lang="pt-BR" sz="1600" dirty="0" err="1">
                <a:latin typeface="Bahnschrift" panose="020B0502040204020203" pitchFamily="34" charset="0"/>
              </a:rPr>
              <a:t>IDs</a:t>
            </a:r>
            <a:r>
              <a:rPr lang="pt-BR" sz="1600" dirty="0">
                <a:latin typeface="Bahnschrift" panose="020B0502040204020203" pitchFamily="34" charset="0"/>
              </a:rPr>
              <a:t> às descrições correspondentes. Em seguida, os resultados das consultas realizadas no </a:t>
            </a:r>
            <a:r>
              <a:rPr lang="pt-BR" sz="1600" dirty="0" err="1">
                <a:latin typeface="Bahnschrift" panose="020B0502040204020203" pitchFamily="34" charset="0"/>
              </a:rPr>
              <a:t>BigQuery</a:t>
            </a:r>
            <a:r>
              <a:rPr lang="pt-BR" sz="1600" dirty="0">
                <a:latin typeface="Bahnschrift" panose="020B0502040204020203" pitchFamily="34" charset="0"/>
              </a:rPr>
              <a:t> foram atribuídos às tabelas temporárias no Spark, facilitando o cruzamento dos dados com as novas dimensões.</a:t>
            </a:r>
          </a:p>
          <a:p>
            <a:endParaRPr lang="pt-BR" sz="1600" dirty="0">
              <a:latin typeface="Bahnschrift" panose="020B0502040204020203" pitchFamily="34" charset="0"/>
            </a:endParaRPr>
          </a:p>
          <a:p>
            <a:r>
              <a:rPr lang="pt-BR" sz="1600" dirty="0">
                <a:latin typeface="Bahnschrift" panose="020B0502040204020203" pitchFamily="34" charset="0"/>
              </a:rPr>
              <a:t>Esse processo nos permitiu consolidar os dados em </a:t>
            </a:r>
            <a:r>
              <a:rPr lang="pt-BR" sz="1600" dirty="0" err="1">
                <a:latin typeface="Bahnschrift" panose="020B0502040204020203" pitchFamily="34" charset="0"/>
              </a:rPr>
              <a:t>Dataframes</a:t>
            </a:r>
            <a:r>
              <a:rPr lang="pt-BR" sz="1600" dirty="0">
                <a:latin typeface="Bahnschrift" panose="020B0502040204020203" pitchFamily="34" charset="0"/>
              </a:rPr>
              <a:t> completos e organizados, prontos para a geração de gráficos e obtenção de insights valiosos.</a:t>
            </a:r>
          </a:p>
          <a:p>
            <a:endParaRPr lang="pt-BR" sz="1600" dirty="0">
              <a:latin typeface="Bahnschrift" panose="020B0502040204020203" pitchFamily="34" charset="0"/>
            </a:endParaRPr>
          </a:p>
        </p:txBody>
      </p:sp>
      <p:cxnSp>
        <p:nvCxnSpPr>
          <p:cNvPr id="20" name="Conector reto 19">
            <a:extLst>
              <a:ext uri="{FF2B5EF4-FFF2-40B4-BE49-F238E27FC236}">
                <a16:creationId xmlns:a16="http://schemas.microsoft.com/office/drawing/2014/main" id="{E4237BE2-1260-2527-DDE5-42E18CDC2311}"/>
              </a:ext>
            </a:extLst>
          </p:cNvPr>
          <p:cNvCxnSpPr>
            <a:cxnSpLocks/>
          </p:cNvCxnSpPr>
          <p:nvPr/>
        </p:nvCxnSpPr>
        <p:spPr>
          <a:xfrm>
            <a:off x="298743" y="802169"/>
            <a:ext cx="5898857"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0C7DC8CF-C377-27E9-8F84-F209A20797FE}"/>
              </a:ext>
            </a:extLst>
          </p:cNvPr>
          <p:cNvSpPr txBox="1"/>
          <p:nvPr/>
        </p:nvSpPr>
        <p:spPr>
          <a:xfrm>
            <a:off x="246008" y="94283"/>
            <a:ext cx="6891391" cy="707886"/>
          </a:xfrm>
          <a:prstGeom prst="rect">
            <a:avLst/>
          </a:prstGeom>
          <a:noFill/>
        </p:spPr>
        <p:txBody>
          <a:bodyPr wrap="square" rtlCol="0">
            <a:spAutoFit/>
          </a:bodyPr>
          <a:lstStyle/>
          <a:p>
            <a:r>
              <a:rPr lang="pt-BR" sz="4000" b="1" dirty="0"/>
              <a:t>ORGANIZAÇÃO DOS DADOS</a:t>
            </a:r>
            <a:endParaRPr lang="pt-BR" sz="3600" b="1" dirty="0"/>
          </a:p>
        </p:txBody>
      </p:sp>
      <p:sp>
        <p:nvSpPr>
          <p:cNvPr id="8" name="CaixaDeTexto 7">
            <a:extLst>
              <a:ext uri="{FF2B5EF4-FFF2-40B4-BE49-F238E27FC236}">
                <a16:creationId xmlns:a16="http://schemas.microsoft.com/office/drawing/2014/main" id="{8F0A7D31-A014-B1DF-2AFB-3335A3BF1B7E}"/>
              </a:ext>
            </a:extLst>
          </p:cNvPr>
          <p:cNvSpPr txBox="1"/>
          <p:nvPr/>
        </p:nvSpPr>
        <p:spPr>
          <a:xfrm>
            <a:off x="246007" y="1147972"/>
            <a:ext cx="5951593" cy="523220"/>
          </a:xfrm>
          <a:prstGeom prst="rect">
            <a:avLst/>
          </a:prstGeom>
          <a:noFill/>
        </p:spPr>
        <p:txBody>
          <a:bodyPr wrap="square" rtlCol="0">
            <a:spAutoFit/>
          </a:bodyPr>
          <a:lstStyle/>
          <a:p>
            <a:r>
              <a:rPr lang="pt-BR" sz="2800" b="1" dirty="0"/>
              <a:t>Modelo de Entidade e Relacionamento</a:t>
            </a:r>
          </a:p>
        </p:txBody>
      </p:sp>
      <p:pic>
        <p:nvPicPr>
          <p:cNvPr id="10" name="Imagem 9" descr="Diagrama&#10;&#10;Descrição gerada automaticamente">
            <a:extLst>
              <a:ext uri="{FF2B5EF4-FFF2-40B4-BE49-F238E27FC236}">
                <a16:creationId xmlns:a16="http://schemas.microsoft.com/office/drawing/2014/main" id="{E9D160E3-0AD9-1C40-0EBE-65AE4C20BC83}"/>
              </a:ext>
            </a:extLst>
          </p:cNvPr>
          <p:cNvPicPr>
            <a:picLocks noChangeAspect="1"/>
          </p:cNvPicPr>
          <p:nvPr/>
        </p:nvPicPr>
        <p:blipFill>
          <a:blip r:embed="rId2"/>
          <a:stretch>
            <a:fillRect/>
          </a:stretch>
        </p:blipFill>
        <p:spPr>
          <a:xfrm>
            <a:off x="246007" y="1762874"/>
            <a:ext cx="5858693" cy="45059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8881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A7E11-8B33-D4B0-A7D9-5CA36BCA6208}"/>
            </a:ext>
          </a:extLst>
        </p:cNvPr>
        <p:cNvGrpSpPr/>
        <p:nvPr/>
      </p:nvGrpSpPr>
      <p:grpSpPr>
        <a:xfrm>
          <a:off x="0" y="0"/>
          <a:ext cx="0" cy="0"/>
          <a:chOff x="0" y="0"/>
          <a:chExt cx="0" cy="0"/>
        </a:xfrm>
      </p:grpSpPr>
      <p:pic>
        <p:nvPicPr>
          <p:cNvPr id="16" name="Gráfico 15" descr="Engrenagem única com preenchimento sólido">
            <a:extLst>
              <a:ext uri="{FF2B5EF4-FFF2-40B4-BE49-F238E27FC236}">
                <a16:creationId xmlns:a16="http://schemas.microsoft.com/office/drawing/2014/main" id="{7F46E60F-81A1-0A7B-E0A5-17BFBCB50B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727" y="3685043"/>
            <a:ext cx="1218908" cy="1218908"/>
          </a:xfrm>
          <a:prstGeom prst="rect">
            <a:avLst/>
          </a:prstGeom>
        </p:spPr>
      </p:pic>
      <p:grpSp>
        <p:nvGrpSpPr>
          <p:cNvPr id="2" name="Agrupar 1">
            <a:extLst>
              <a:ext uri="{FF2B5EF4-FFF2-40B4-BE49-F238E27FC236}">
                <a16:creationId xmlns:a16="http://schemas.microsoft.com/office/drawing/2014/main" id="{5F9ECA6E-A43F-6FBD-B140-B496FDE0F47D}"/>
              </a:ext>
            </a:extLst>
          </p:cNvPr>
          <p:cNvGrpSpPr/>
          <p:nvPr/>
        </p:nvGrpSpPr>
        <p:grpSpPr>
          <a:xfrm>
            <a:off x="1120727" y="1703128"/>
            <a:ext cx="10525841" cy="3451744"/>
            <a:chOff x="1120727" y="1299752"/>
            <a:chExt cx="10525841" cy="3451744"/>
          </a:xfrm>
        </p:grpSpPr>
        <p:pic>
          <p:nvPicPr>
            <p:cNvPr id="11" name="Gráfico 10" descr="Documento com preenchimento sólido">
              <a:extLst>
                <a:ext uri="{FF2B5EF4-FFF2-40B4-BE49-F238E27FC236}">
                  <a16:creationId xmlns:a16="http://schemas.microsoft.com/office/drawing/2014/main" id="{891DE7A4-CD81-30BF-4FA0-18FADEEEB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7927" y="1481398"/>
              <a:ext cx="1980028" cy="1980028"/>
            </a:xfrm>
            <a:prstGeom prst="rect">
              <a:avLst/>
            </a:prstGeom>
          </p:spPr>
        </p:pic>
        <p:pic>
          <p:nvPicPr>
            <p:cNvPr id="13" name="Gráfico 12" descr="Gráfico de pizza com preenchimento sólido">
              <a:extLst>
                <a:ext uri="{FF2B5EF4-FFF2-40B4-BE49-F238E27FC236}">
                  <a16:creationId xmlns:a16="http://schemas.microsoft.com/office/drawing/2014/main" id="{06DF7356-D0A7-A17F-F000-97A39A9B2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459" y="1899911"/>
              <a:ext cx="914400" cy="914400"/>
            </a:xfrm>
            <a:prstGeom prst="rect">
              <a:avLst/>
            </a:prstGeom>
          </p:spPr>
        </p:pic>
        <p:pic>
          <p:nvPicPr>
            <p:cNvPr id="9" name="Gráfico 8" descr="Pesquisa com preenchimento sólido">
              <a:extLst>
                <a:ext uri="{FF2B5EF4-FFF2-40B4-BE49-F238E27FC236}">
                  <a16:creationId xmlns:a16="http://schemas.microsoft.com/office/drawing/2014/main" id="{57539EC0-F8F0-AF6B-DD86-9D56C367FC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39635" y="2780608"/>
              <a:ext cx="1361635" cy="1361635"/>
            </a:xfrm>
            <a:prstGeom prst="rect">
              <a:avLst/>
            </a:prstGeom>
          </p:spPr>
        </p:pic>
        <p:sp>
          <p:nvSpPr>
            <p:cNvPr id="17" name="CaixaDeTexto 16">
              <a:extLst>
                <a:ext uri="{FF2B5EF4-FFF2-40B4-BE49-F238E27FC236}">
                  <a16:creationId xmlns:a16="http://schemas.microsoft.com/office/drawing/2014/main" id="{A1E3E039-7A17-5279-1592-60640ADC5842}"/>
                </a:ext>
              </a:extLst>
            </p:cNvPr>
            <p:cNvSpPr txBox="1"/>
            <p:nvPr/>
          </p:nvSpPr>
          <p:spPr>
            <a:xfrm>
              <a:off x="5298538" y="2471412"/>
              <a:ext cx="6348030" cy="707886"/>
            </a:xfrm>
            <a:prstGeom prst="rect">
              <a:avLst/>
            </a:prstGeom>
            <a:noFill/>
          </p:spPr>
          <p:txBody>
            <a:bodyPr wrap="square" rtlCol="0">
              <a:spAutoFit/>
            </a:bodyPr>
            <a:lstStyle/>
            <a:p>
              <a:r>
                <a:rPr lang="pt-BR" sz="4000" dirty="0">
                  <a:latin typeface="Bahnschrift" panose="020B0502040204020203" pitchFamily="34" charset="0"/>
                </a:rPr>
                <a:t>EXPLORAÇÃO DOS DADOS</a:t>
              </a:r>
            </a:p>
          </p:txBody>
        </p:sp>
        <p:cxnSp>
          <p:nvCxnSpPr>
            <p:cNvPr id="20" name="Conector reto 19">
              <a:extLst>
                <a:ext uri="{FF2B5EF4-FFF2-40B4-BE49-F238E27FC236}">
                  <a16:creationId xmlns:a16="http://schemas.microsoft.com/office/drawing/2014/main" id="{C2199F41-1892-FA53-C684-8F41036D0AA7}"/>
                </a:ext>
              </a:extLst>
            </p:cNvPr>
            <p:cNvCxnSpPr>
              <a:cxnSpLocks/>
            </p:cNvCxnSpPr>
            <p:nvPr/>
          </p:nvCxnSpPr>
          <p:spPr>
            <a:xfrm>
              <a:off x="5261316" y="3179298"/>
              <a:ext cx="580995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luxograma: Conector 20">
              <a:extLst>
                <a:ext uri="{FF2B5EF4-FFF2-40B4-BE49-F238E27FC236}">
                  <a16:creationId xmlns:a16="http://schemas.microsoft.com/office/drawing/2014/main" id="{B72A1B45-5BAC-0B01-5727-C79197A488D5}"/>
                </a:ext>
              </a:extLst>
            </p:cNvPr>
            <p:cNvSpPr/>
            <p:nvPr/>
          </p:nvSpPr>
          <p:spPr>
            <a:xfrm>
              <a:off x="1120727" y="1299752"/>
              <a:ext cx="457200" cy="433137"/>
            </a:xfrm>
            <a:prstGeom prst="flowChartConnector">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Gráfico 22" descr="Nuvem com preenchimento sólido">
              <a:extLst>
                <a:ext uri="{FF2B5EF4-FFF2-40B4-BE49-F238E27FC236}">
                  <a16:creationId xmlns:a16="http://schemas.microsoft.com/office/drawing/2014/main" id="{3B1C021B-6D14-7D1C-0F56-2A3D94340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3278" y="3837096"/>
              <a:ext cx="914400" cy="914400"/>
            </a:xfrm>
            <a:prstGeom prst="rect">
              <a:avLst/>
            </a:prstGeom>
          </p:spPr>
        </p:pic>
        <p:pic>
          <p:nvPicPr>
            <p:cNvPr id="24" name="Gráfico 23" descr="Engrenagem única com preenchimento sólido">
              <a:extLst>
                <a:ext uri="{FF2B5EF4-FFF2-40B4-BE49-F238E27FC236}">
                  <a16:creationId xmlns:a16="http://schemas.microsoft.com/office/drawing/2014/main" id="{96F054B6-91C3-70A2-8665-59BACD516A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91205" y="2250313"/>
              <a:ext cx="1464262" cy="1501936"/>
            </a:xfrm>
            <a:prstGeom prst="rect">
              <a:avLst/>
            </a:prstGeom>
          </p:spPr>
        </p:pic>
      </p:grpSp>
    </p:spTree>
    <p:extLst>
      <p:ext uri="{BB962C8B-B14F-4D97-AF65-F5344CB8AC3E}">
        <p14:creationId xmlns:p14="http://schemas.microsoft.com/office/powerpoint/2010/main" val="145792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89E80-060C-319F-144C-7EFA9ED6BCF1}"/>
            </a:ext>
          </a:extLst>
        </p:cNvPr>
        <p:cNvGrpSpPr/>
        <p:nvPr/>
      </p:nvGrpSpPr>
      <p:grpSpPr>
        <a:xfrm>
          <a:off x="0" y="0"/>
          <a:ext cx="0" cy="0"/>
          <a:chOff x="0" y="0"/>
          <a:chExt cx="0" cy="0"/>
        </a:xfrm>
      </p:grpSpPr>
      <p:sp>
        <p:nvSpPr>
          <p:cNvPr id="8" name="CaixaDeTexto 7">
            <a:extLst>
              <a:ext uri="{FF2B5EF4-FFF2-40B4-BE49-F238E27FC236}">
                <a16:creationId xmlns:a16="http://schemas.microsoft.com/office/drawing/2014/main" id="{A7C7A128-7461-79D0-BBFB-60AB06F96198}"/>
              </a:ext>
            </a:extLst>
          </p:cNvPr>
          <p:cNvSpPr txBox="1"/>
          <p:nvPr/>
        </p:nvSpPr>
        <p:spPr>
          <a:xfrm>
            <a:off x="246009" y="94283"/>
            <a:ext cx="3868616" cy="707886"/>
          </a:xfrm>
          <a:prstGeom prst="rect">
            <a:avLst/>
          </a:prstGeom>
          <a:noFill/>
        </p:spPr>
        <p:txBody>
          <a:bodyPr wrap="square" rtlCol="0">
            <a:spAutoFit/>
          </a:bodyPr>
          <a:lstStyle/>
          <a:p>
            <a:r>
              <a:rPr lang="pt-BR" sz="4000" b="1" dirty="0"/>
              <a:t>SINTOMAS</a:t>
            </a:r>
            <a:endParaRPr lang="pt-BR" sz="3600" b="1" dirty="0"/>
          </a:p>
        </p:txBody>
      </p:sp>
      <p:sp>
        <p:nvSpPr>
          <p:cNvPr id="36" name="Fluxograma: Conector 35">
            <a:extLst>
              <a:ext uri="{FF2B5EF4-FFF2-40B4-BE49-F238E27FC236}">
                <a16:creationId xmlns:a16="http://schemas.microsoft.com/office/drawing/2014/main" id="{3C467CEF-468A-DD35-B923-3F673069F34F}"/>
              </a:ext>
            </a:extLst>
          </p:cNvPr>
          <p:cNvSpPr/>
          <p:nvPr/>
        </p:nvSpPr>
        <p:spPr>
          <a:xfrm>
            <a:off x="7321773" y="1202309"/>
            <a:ext cx="513122" cy="523219"/>
          </a:xfrm>
          <a:prstGeom prst="flowChartConnector">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 name="Agrupar 1">
            <a:extLst>
              <a:ext uri="{FF2B5EF4-FFF2-40B4-BE49-F238E27FC236}">
                <a16:creationId xmlns:a16="http://schemas.microsoft.com/office/drawing/2014/main" id="{E1E5FB79-6E36-0F3D-8E73-D9FB1214C115}"/>
              </a:ext>
            </a:extLst>
          </p:cNvPr>
          <p:cNvGrpSpPr/>
          <p:nvPr/>
        </p:nvGrpSpPr>
        <p:grpSpPr>
          <a:xfrm>
            <a:off x="8776887" y="417205"/>
            <a:ext cx="3170501" cy="1983678"/>
            <a:chOff x="8776887" y="417205"/>
            <a:chExt cx="3170501" cy="1983678"/>
          </a:xfrm>
        </p:grpSpPr>
        <p:sp>
          <p:nvSpPr>
            <p:cNvPr id="64" name="Retângulo: Cantos Arredondados 63">
              <a:extLst>
                <a:ext uri="{FF2B5EF4-FFF2-40B4-BE49-F238E27FC236}">
                  <a16:creationId xmlns:a16="http://schemas.microsoft.com/office/drawing/2014/main" id="{829EB4B7-17C9-9ED1-1A25-68362F5DA0B6}"/>
                </a:ext>
              </a:extLst>
            </p:cNvPr>
            <p:cNvSpPr/>
            <p:nvPr/>
          </p:nvSpPr>
          <p:spPr>
            <a:xfrm>
              <a:off x="8776887" y="622483"/>
              <a:ext cx="3170501" cy="1778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a:p>
              <a:pPr algn="ctr"/>
              <a:endParaRPr lang="pt-BR" b="1" dirty="0">
                <a:solidFill>
                  <a:schemeClr val="bg1"/>
                </a:solidFill>
              </a:endParaRPr>
            </a:p>
            <a:p>
              <a:pPr algn="ctr"/>
              <a:r>
                <a:rPr lang="pt-BR" b="1" dirty="0">
                  <a:solidFill>
                    <a:schemeClr val="bg1"/>
                  </a:solidFill>
                  <a:latin typeface="Bahnschrift" panose="020B0502040204020203" pitchFamily="34" charset="0"/>
                </a:rPr>
                <a:t>FEBRE</a:t>
              </a:r>
            </a:p>
            <a:p>
              <a:pPr algn="ctr"/>
              <a:r>
                <a:rPr lang="pt-BR" dirty="0">
                  <a:solidFill>
                    <a:schemeClr val="bg1"/>
                  </a:solidFill>
                  <a:latin typeface="Bahnschrift" panose="020B0502040204020203" pitchFamily="34" charset="0"/>
                </a:rPr>
                <a:t>Durante as análises foi possível observar que a Febre foi o principal sintoma</a:t>
              </a:r>
            </a:p>
            <a:p>
              <a:pPr algn="ctr"/>
              <a:endParaRPr lang="pt-BR" dirty="0"/>
            </a:p>
          </p:txBody>
        </p:sp>
        <p:sp>
          <p:nvSpPr>
            <p:cNvPr id="65" name="Retângulo: Cantos Arredondados 64">
              <a:extLst>
                <a:ext uri="{FF2B5EF4-FFF2-40B4-BE49-F238E27FC236}">
                  <a16:creationId xmlns:a16="http://schemas.microsoft.com/office/drawing/2014/main" id="{43C55DBD-A2A2-F4E0-2CC0-D8624B6C7821}"/>
                </a:ext>
              </a:extLst>
            </p:cNvPr>
            <p:cNvSpPr/>
            <p:nvPr/>
          </p:nvSpPr>
          <p:spPr>
            <a:xfrm>
              <a:off x="8776888" y="417205"/>
              <a:ext cx="3160800" cy="4824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200" b="1" dirty="0"/>
                <a:t>9.020 casos</a:t>
              </a:r>
              <a:endParaRPr lang="pt-BR" b="1" dirty="0"/>
            </a:p>
          </p:txBody>
        </p:sp>
      </p:grpSp>
      <p:grpSp>
        <p:nvGrpSpPr>
          <p:cNvPr id="3" name="Agrupar 2">
            <a:extLst>
              <a:ext uri="{FF2B5EF4-FFF2-40B4-BE49-F238E27FC236}">
                <a16:creationId xmlns:a16="http://schemas.microsoft.com/office/drawing/2014/main" id="{74FA3216-36F7-8DDF-CA6E-A79121244F72}"/>
              </a:ext>
            </a:extLst>
          </p:cNvPr>
          <p:cNvGrpSpPr/>
          <p:nvPr/>
        </p:nvGrpSpPr>
        <p:grpSpPr>
          <a:xfrm>
            <a:off x="8767191" y="2541533"/>
            <a:ext cx="3177746" cy="2124975"/>
            <a:chOff x="8767190" y="2518301"/>
            <a:chExt cx="3178799" cy="2124975"/>
          </a:xfrm>
        </p:grpSpPr>
        <p:sp>
          <p:nvSpPr>
            <p:cNvPr id="66" name="Retângulo: Cantos Arredondados 65">
              <a:extLst>
                <a:ext uri="{FF2B5EF4-FFF2-40B4-BE49-F238E27FC236}">
                  <a16:creationId xmlns:a16="http://schemas.microsoft.com/office/drawing/2014/main" id="{713DE484-98D2-1F30-3A59-6814C5DBA579}"/>
                </a:ext>
              </a:extLst>
            </p:cNvPr>
            <p:cNvSpPr/>
            <p:nvPr/>
          </p:nvSpPr>
          <p:spPr>
            <a:xfrm>
              <a:off x="8768589" y="2696314"/>
              <a:ext cx="3177399" cy="19469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a:p>
              <a:pPr algn="ctr"/>
              <a:endParaRPr lang="pt-BR" b="1" dirty="0">
                <a:solidFill>
                  <a:schemeClr val="bg1"/>
                </a:solidFill>
                <a:latin typeface="Bahnschrift" panose="020B0502040204020203" pitchFamily="34" charset="0"/>
              </a:endParaRPr>
            </a:p>
            <a:p>
              <a:pPr algn="ctr"/>
              <a:r>
                <a:rPr lang="pt-BR" b="1" dirty="0">
                  <a:solidFill>
                    <a:schemeClr val="bg1"/>
                  </a:solidFill>
                  <a:latin typeface="Bahnschrift" panose="020B0502040204020203" pitchFamily="34" charset="0"/>
                </a:rPr>
                <a:t>DIFICULDADE RESPIRATÓRIA</a:t>
              </a:r>
            </a:p>
            <a:p>
              <a:pPr algn="ctr"/>
              <a:r>
                <a:rPr lang="pt-BR" dirty="0">
                  <a:solidFill>
                    <a:schemeClr val="bg1"/>
                  </a:solidFill>
                  <a:latin typeface="Bahnschrift" panose="020B0502040204020203" pitchFamily="34" charset="0"/>
                </a:rPr>
                <a:t>A dificuldade para respirar foi o segundo sintoma mais identificado com quantidade de casos</a:t>
              </a:r>
            </a:p>
            <a:p>
              <a:pPr algn="ctr"/>
              <a:endParaRPr lang="pt-BR" b="1" dirty="0"/>
            </a:p>
          </p:txBody>
        </p:sp>
        <p:sp>
          <p:nvSpPr>
            <p:cNvPr id="67" name="Retângulo: Cantos Arredondados 66">
              <a:extLst>
                <a:ext uri="{FF2B5EF4-FFF2-40B4-BE49-F238E27FC236}">
                  <a16:creationId xmlns:a16="http://schemas.microsoft.com/office/drawing/2014/main" id="{9EEEE349-6E85-F908-BAE5-6B2233639CFD}"/>
                </a:ext>
              </a:extLst>
            </p:cNvPr>
            <p:cNvSpPr/>
            <p:nvPr/>
          </p:nvSpPr>
          <p:spPr>
            <a:xfrm>
              <a:off x="8767190" y="2518301"/>
              <a:ext cx="3178799" cy="481147"/>
            </a:xfrm>
            <a:prstGeom prst="roundRect">
              <a:avLst/>
            </a:prstGeom>
            <a:solidFill>
              <a:srgbClr val="DE8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200" b="1" dirty="0"/>
                <a:t>4.799 casos</a:t>
              </a:r>
              <a:endParaRPr lang="pt-BR" b="1" dirty="0"/>
            </a:p>
          </p:txBody>
        </p:sp>
      </p:grpSp>
      <p:grpSp>
        <p:nvGrpSpPr>
          <p:cNvPr id="4" name="Agrupar 3">
            <a:extLst>
              <a:ext uri="{FF2B5EF4-FFF2-40B4-BE49-F238E27FC236}">
                <a16:creationId xmlns:a16="http://schemas.microsoft.com/office/drawing/2014/main" id="{CBC9DB54-E5B3-CBF6-66D0-3652C3BBFA1F}"/>
              </a:ext>
            </a:extLst>
          </p:cNvPr>
          <p:cNvGrpSpPr/>
          <p:nvPr/>
        </p:nvGrpSpPr>
        <p:grpSpPr>
          <a:xfrm>
            <a:off x="8776887" y="4734748"/>
            <a:ext cx="3169101" cy="1986647"/>
            <a:chOff x="8768589" y="4734748"/>
            <a:chExt cx="3177399" cy="1986647"/>
          </a:xfrm>
        </p:grpSpPr>
        <p:sp>
          <p:nvSpPr>
            <p:cNvPr id="68" name="Retângulo: Cantos Arredondados 67">
              <a:extLst>
                <a:ext uri="{FF2B5EF4-FFF2-40B4-BE49-F238E27FC236}">
                  <a16:creationId xmlns:a16="http://schemas.microsoft.com/office/drawing/2014/main" id="{813B3440-8D11-ED5C-FBD7-35AB642A7457}"/>
                </a:ext>
              </a:extLst>
            </p:cNvPr>
            <p:cNvSpPr/>
            <p:nvPr/>
          </p:nvSpPr>
          <p:spPr>
            <a:xfrm>
              <a:off x="8768589" y="4942378"/>
              <a:ext cx="3177399" cy="177901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a:p>
              <a:pPr algn="ctr"/>
              <a:endParaRPr lang="pt-BR" b="1" dirty="0">
                <a:solidFill>
                  <a:schemeClr val="bg1"/>
                </a:solidFill>
              </a:endParaRPr>
            </a:p>
            <a:p>
              <a:pPr algn="ctr"/>
              <a:endParaRPr lang="pt-BR" b="1" dirty="0">
                <a:solidFill>
                  <a:schemeClr val="bg1"/>
                </a:solidFill>
                <a:latin typeface="Bahnschrift" panose="020B0502040204020203" pitchFamily="34" charset="0"/>
              </a:endParaRPr>
            </a:p>
            <a:p>
              <a:pPr algn="ctr"/>
              <a:r>
                <a:rPr lang="pt-BR" b="1" dirty="0">
                  <a:solidFill>
                    <a:schemeClr val="bg1"/>
                  </a:solidFill>
                  <a:latin typeface="Bahnschrift" panose="020B0502040204020203" pitchFamily="34" charset="0"/>
                </a:rPr>
                <a:t>PERDA DO PALADAR</a:t>
              </a:r>
            </a:p>
            <a:p>
              <a:pPr algn="ctr"/>
              <a:r>
                <a:rPr lang="pt-BR" dirty="0">
                  <a:solidFill>
                    <a:schemeClr val="bg1"/>
                  </a:solidFill>
                  <a:latin typeface="Bahnschrift" panose="020B0502040204020203" pitchFamily="34" charset="0"/>
                </a:rPr>
                <a:t>A perda do paladar ou olfato foi a terceira causa, com mais quantidade de casos</a:t>
              </a:r>
            </a:p>
            <a:p>
              <a:pPr algn="ctr"/>
              <a:endParaRPr lang="pt-BR" b="1" dirty="0"/>
            </a:p>
            <a:p>
              <a:pPr algn="ctr"/>
              <a:endParaRPr lang="pt-BR" b="1" dirty="0"/>
            </a:p>
          </p:txBody>
        </p:sp>
        <p:sp>
          <p:nvSpPr>
            <p:cNvPr id="69" name="Retângulo: Cantos Arredondados 68">
              <a:extLst>
                <a:ext uri="{FF2B5EF4-FFF2-40B4-BE49-F238E27FC236}">
                  <a16:creationId xmlns:a16="http://schemas.microsoft.com/office/drawing/2014/main" id="{95B4C1BA-9EC4-D9D5-8AD2-0375772B6DEB}"/>
                </a:ext>
              </a:extLst>
            </p:cNvPr>
            <p:cNvSpPr/>
            <p:nvPr/>
          </p:nvSpPr>
          <p:spPr>
            <a:xfrm>
              <a:off x="8784134" y="4734748"/>
              <a:ext cx="3160800" cy="481147"/>
            </a:xfrm>
            <a:prstGeom prst="roundRect">
              <a:avLst/>
            </a:prstGeom>
            <a:solidFill>
              <a:srgbClr val="879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200" b="1" dirty="0"/>
                <a:t>4.413 casos</a:t>
              </a:r>
              <a:endParaRPr lang="pt-BR" b="1" dirty="0"/>
            </a:p>
          </p:txBody>
        </p:sp>
      </p:grpSp>
      <p:sp>
        <p:nvSpPr>
          <p:cNvPr id="74" name="Retângulo: Cantos Arredondados 73">
            <a:extLst>
              <a:ext uri="{FF2B5EF4-FFF2-40B4-BE49-F238E27FC236}">
                <a16:creationId xmlns:a16="http://schemas.microsoft.com/office/drawing/2014/main" id="{643754D8-0E29-112A-3581-35FCAD189DA8}"/>
              </a:ext>
            </a:extLst>
          </p:cNvPr>
          <p:cNvSpPr/>
          <p:nvPr/>
        </p:nvSpPr>
        <p:spPr>
          <a:xfrm>
            <a:off x="192697" y="5421363"/>
            <a:ext cx="8194947" cy="91440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solidFill>
                <a:schemeClr val="bg1"/>
              </a:solidFill>
              <a:latin typeface="Bahnschrift" panose="020B0502040204020203" pitchFamily="34" charset="0"/>
            </a:endParaRPr>
          </a:p>
        </p:txBody>
      </p:sp>
      <p:pic>
        <p:nvPicPr>
          <p:cNvPr id="75" name="Gráfico 74" descr="Banco de dados com preenchimento sólido">
            <a:extLst>
              <a:ext uri="{FF2B5EF4-FFF2-40B4-BE49-F238E27FC236}">
                <a16:creationId xmlns:a16="http://schemas.microsoft.com/office/drawing/2014/main" id="{2D7FF96E-0C9C-2F16-2A9E-CAB468E690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988" y="5421363"/>
            <a:ext cx="914400" cy="914400"/>
          </a:xfrm>
          <a:prstGeom prst="rect">
            <a:avLst/>
          </a:prstGeom>
        </p:spPr>
      </p:pic>
      <p:sp>
        <p:nvSpPr>
          <p:cNvPr id="89" name="CaixaDeTexto 88">
            <a:extLst>
              <a:ext uri="{FF2B5EF4-FFF2-40B4-BE49-F238E27FC236}">
                <a16:creationId xmlns:a16="http://schemas.microsoft.com/office/drawing/2014/main" id="{39FC0412-30F6-FF19-31F6-938B679CB8AF}"/>
              </a:ext>
            </a:extLst>
          </p:cNvPr>
          <p:cNvSpPr txBox="1"/>
          <p:nvPr/>
        </p:nvSpPr>
        <p:spPr>
          <a:xfrm>
            <a:off x="711188" y="5662609"/>
            <a:ext cx="4625869" cy="338554"/>
          </a:xfrm>
          <a:prstGeom prst="rect">
            <a:avLst/>
          </a:prstGeom>
          <a:noFill/>
        </p:spPr>
        <p:txBody>
          <a:bodyPr wrap="square" rtlCol="0">
            <a:spAutoFit/>
          </a:bodyPr>
          <a:lstStyle/>
          <a:p>
            <a:pPr algn="ctr"/>
            <a:r>
              <a:rPr lang="pt-BR" sz="1600" dirty="0">
                <a:solidFill>
                  <a:schemeClr val="bg1"/>
                </a:solidFill>
                <a:latin typeface="Bahnschrift" panose="020B0502040204020203" pitchFamily="34" charset="0"/>
              </a:rPr>
              <a:t>Sintomas mais presentes na pesquisa</a:t>
            </a:r>
          </a:p>
        </p:txBody>
      </p:sp>
      <p:pic>
        <p:nvPicPr>
          <p:cNvPr id="5" name="Imagem 4">
            <a:extLst>
              <a:ext uri="{FF2B5EF4-FFF2-40B4-BE49-F238E27FC236}">
                <a16:creationId xmlns:a16="http://schemas.microsoft.com/office/drawing/2014/main" id="{4EE55459-E183-7C3D-4CAE-A951E4C10D0A}"/>
              </a:ext>
            </a:extLst>
          </p:cNvPr>
          <p:cNvPicPr>
            <a:picLocks noChangeAspect="1"/>
          </p:cNvPicPr>
          <p:nvPr/>
        </p:nvPicPr>
        <p:blipFill>
          <a:blip r:embed="rId4"/>
          <a:stretch>
            <a:fillRect/>
          </a:stretch>
        </p:blipFill>
        <p:spPr>
          <a:xfrm>
            <a:off x="253988" y="826059"/>
            <a:ext cx="8133657" cy="379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79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1283</TotalTime>
  <Words>1519</Words>
  <Application>Microsoft Office PowerPoint</Application>
  <PresentationFormat>Widescreen</PresentationFormat>
  <Paragraphs>201</Paragraphs>
  <Slides>25</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25</vt:i4>
      </vt:variant>
    </vt:vector>
  </HeadingPairs>
  <TitlesOfParts>
    <vt:vector size="30" baseType="lpstr">
      <vt:lpstr>Arial</vt:lpstr>
      <vt:lpstr>Bahnschrift</vt:lpstr>
      <vt:lpstr>Calibri</vt:lpstr>
      <vt:lpstr>Calibri Light</vt:lpstr>
      <vt:lpstr>Celestial</vt:lpstr>
      <vt:lpstr>Tech challenge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challenge</dc:title>
  <dc:creator>ADM</dc:creator>
  <cp:lastModifiedBy>Mauro Junior de Oliveira Lima</cp:lastModifiedBy>
  <cp:revision>132</cp:revision>
  <dcterms:created xsi:type="dcterms:W3CDTF">2024-12-07T10:54:04Z</dcterms:created>
  <dcterms:modified xsi:type="dcterms:W3CDTF">2024-12-14T16:40:31Z</dcterms:modified>
</cp:coreProperties>
</file>